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JetBrains Mono Bold" charset="1" panose="02010809030102050004"/>
      <p:regular r:id="rId30"/>
    </p:embeddedFont>
    <p:embeddedFont>
      <p:font typeface="JetBrains Mono" charset="1" panose="020105090201020500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930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930" y="1776751"/>
            <a:ext cx="7304734" cy="6733498"/>
            <a:chOff x="0" y="0"/>
            <a:chExt cx="324655" cy="29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655" cy="299267"/>
            </a:xfrm>
            <a:custGeom>
              <a:avLst/>
              <a:gdLst/>
              <a:ahLst/>
              <a:cxnLst/>
              <a:rect r="r" b="b" t="t" l="l"/>
              <a:pathLst>
                <a:path h="299267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193282"/>
                  </a:lnTo>
                  <a:cubicBezTo>
                    <a:pt x="324655" y="221391"/>
                    <a:pt x="313489" y="248348"/>
                    <a:pt x="293613" y="268224"/>
                  </a:cubicBezTo>
                  <a:cubicBezTo>
                    <a:pt x="273737" y="288100"/>
                    <a:pt x="246779" y="299267"/>
                    <a:pt x="218670" y="299267"/>
                  </a:cubicBezTo>
                  <a:lnTo>
                    <a:pt x="105985" y="299267"/>
                  </a:lnTo>
                  <a:cubicBezTo>
                    <a:pt x="77876" y="299267"/>
                    <a:pt x="50918" y="288100"/>
                    <a:pt x="31042" y="268224"/>
                  </a:cubicBezTo>
                  <a:cubicBezTo>
                    <a:pt x="11166" y="248348"/>
                    <a:pt x="0" y="221391"/>
                    <a:pt x="0" y="193282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655" cy="33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96930" y="2394922"/>
            <a:ext cx="7304734" cy="5497157"/>
          </a:xfrm>
          <a:custGeom>
            <a:avLst/>
            <a:gdLst/>
            <a:ahLst/>
            <a:cxnLst/>
            <a:rect r="r" b="b" t="t" l="l"/>
            <a:pathLst>
              <a:path h="5497157" w="7304734">
                <a:moveTo>
                  <a:pt x="0" y="0"/>
                </a:moveTo>
                <a:lnTo>
                  <a:pt x="7304734" y="0"/>
                </a:lnTo>
                <a:lnTo>
                  <a:pt x="7304734" y="5497156"/>
                </a:lnTo>
                <a:lnTo>
                  <a:pt x="0" y="549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97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1829" y="1568000"/>
            <a:ext cx="6652489" cy="194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5"/>
              </a:lnSpc>
            </a:pPr>
            <a:r>
              <a:rPr lang="en-US" sz="8673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Power imbalance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1829" y="4491955"/>
            <a:ext cx="6652489" cy="144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6"/>
              </a:lnSpc>
            </a:pPr>
            <a:r>
              <a:rPr lang="en-US" sz="41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They see everything,</a:t>
            </a:r>
          </a:p>
          <a:p>
            <a:pPr algn="just"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You see nothing...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930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930" y="1776751"/>
            <a:ext cx="7304734" cy="6733498"/>
            <a:chOff x="0" y="0"/>
            <a:chExt cx="324655" cy="29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655" cy="299267"/>
            </a:xfrm>
            <a:custGeom>
              <a:avLst/>
              <a:gdLst/>
              <a:ahLst/>
              <a:cxnLst/>
              <a:rect r="r" b="b" t="t" l="l"/>
              <a:pathLst>
                <a:path h="299267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193282"/>
                  </a:lnTo>
                  <a:cubicBezTo>
                    <a:pt x="324655" y="221391"/>
                    <a:pt x="313489" y="248348"/>
                    <a:pt x="293613" y="268224"/>
                  </a:cubicBezTo>
                  <a:cubicBezTo>
                    <a:pt x="273737" y="288100"/>
                    <a:pt x="246779" y="299267"/>
                    <a:pt x="218670" y="299267"/>
                  </a:cubicBezTo>
                  <a:lnTo>
                    <a:pt x="105985" y="299267"/>
                  </a:lnTo>
                  <a:cubicBezTo>
                    <a:pt x="77876" y="299267"/>
                    <a:pt x="50918" y="288100"/>
                    <a:pt x="31042" y="268224"/>
                  </a:cubicBezTo>
                  <a:cubicBezTo>
                    <a:pt x="11166" y="248348"/>
                    <a:pt x="0" y="221391"/>
                    <a:pt x="0" y="193282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655" cy="33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496930" y="2509000"/>
            <a:ext cx="7304734" cy="5478550"/>
          </a:xfrm>
          <a:custGeom>
            <a:avLst/>
            <a:gdLst/>
            <a:ahLst/>
            <a:cxnLst/>
            <a:rect r="r" b="b" t="t" l="l"/>
            <a:pathLst>
              <a:path h="5478550" w="7304734">
                <a:moveTo>
                  <a:pt x="0" y="0"/>
                </a:moveTo>
                <a:lnTo>
                  <a:pt x="7304734" y="0"/>
                </a:lnTo>
                <a:lnTo>
                  <a:pt x="7304734" y="5478550"/>
                </a:lnTo>
                <a:lnTo>
                  <a:pt x="0" y="547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5881" y="1453700"/>
            <a:ext cx="7975269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Okay, but how bad is it?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5881" y="4586500"/>
            <a:ext cx="6652489" cy="70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lot. A whole lot.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885" y="1999635"/>
            <a:ext cx="17550230" cy="7823041"/>
            <a:chOff x="0" y="0"/>
            <a:chExt cx="780010" cy="347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10" cy="347691"/>
            </a:xfrm>
            <a:custGeom>
              <a:avLst/>
              <a:gdLst/>
              <a:ahLst/>
              <a:cxnLst/>
              <a:rect r="r" b="b" t="t" l="l"/>
              <a:pathLst>
                <a:path h="347691" w="780010">
                  <a:moveTo>
                    <a:pt x="44113" y="0"/>
                  </a:moveTo>
                  <a:lnTo>
                    <a:pt x="735897" y="0"/>
                  </a:lnTo>
                  <a:cubicBezTo>
                    <a:pt x="747597" y="0"/>
                    <a:pt x="758817" y="4648"/>
                    <a:pt x="767090" y="12920"/>
                  </a:cubicBezTo>
                  <a:cubicBezTo>
                    <a:pt x="775363" y="21193"/>
                    <a:pt x="780010" y="32413"/>
                    <a:pt x="780010" y="44113"/>
                  </a:cubicBezTo>
                  <a:lnTo>
                    <a:pt x="780010" y="303578"/>
                  </a:lnTo>
                  <a:cubicBezTo>
                    <a:pt x="780010" y="315277"/>
                    <a:pt x="775363" y="326498"/>
                    <a:pt x="767090" y="334770"/>
                  </a:cubicBezTo>
                  <a:cubicBezTo>
                    <a:pt x="758817" y="343043"/>
                    <a:pt x="747597" y="347691"/>
                    <a:pt x="735897" y="347691"/>
                  </a:cubicBezTo>
                  <a:lnTo>
                    <a:pt x="44113" y="347691"/>
                  </a:lnTo>
                  <a:cubicBezTo>
                    <a:pt x="32413" y="347691"/>
                    <a:pt x="21193" y="343043"/>
                    <a:pt x="12920" y="334770"/>
                  </a:cubicBezTo>
                  <a:cubicBezTo>
                    <a:pt x="4648" y="326498"/>
                    <a:pt x="0" y="315277"/>
                    <a:pt x="0" y="303578"/>
                  </a:cubicBezTo>
                  <a:lnTo>
                    <a:pt x="0" y="44113"/>
                  </a:lnTo>
                  <a:cubicBezTo>
                    <a:pt x="0" y="32413"/>
                    <a:pt x="4648" y="21193"/>
                    <a:pt x="12920" y="12920"/>
                  </a:cubicBezTo>
                  <a:cubicBezTo>
                    <a:pt x="21193" y="4648"/>
                    <a:pt x="32413" y="0"/>
                    <a:pt x="441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0010" cy="38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76332" y="2732676"/>
            <a:ext cx="9539482" cy="6356958"/>
          </a:xfrm>
          <a:custGeom>
            <a:avLst/>
            <a:gdLst/>
            <a:ahLst/>
            <a:cxnLst/>
            <a:rect r="r" b="b" t="t" l="l"/>
            <a:pathLst>
              <a:path h="6356958" w="9539482">
                <a:moveTo>
                  <a:pt x="0" y="0"/>
                </a:moveTo>
                <a:lnTo>
                  <a:pt x="9539482" y="0"/>
                </a:lnTo>
                <a:lnTo>
                  <a:pt x="953948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68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3933" y="699129"/>
            <a:ext cx="12040135" cy="9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Snowden leaks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455" y="3253739"/>
            <a:ext cx="6970274" cy="380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Revealed the existence of numerous mass surveillance programs</a:t>
            </a:r>
          </a:p>
          <a:p>
            <a:pPr algn="l" marL="777230" indent="-388615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NSA and the Five Eyes being the main actors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885" y="1616447"/>
            <a:ext cx="17550230" cy="8206228"/>
            <a:chOff x="0" y="0"/>
            <a:chExt cx="780010" cy="364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10" cy="364721"/>
            </a:xfrm>
            <a:custGeom>
              <a:avLst/>
              <a:gdLst/>
              <a:ahLst/>
              <a:cxnLst/>
              <a:rect r="r" b="b" t="t" l="l"/>
              <a:pathLst>
                <a:path h="364721" w="780010">
                  <a:moveTo>
                    <a:pt x="44113" y="0"/>
                  </a:moveTo>
                  <a:lnTo>
                    <a:pt x="735897" y="0"/>
                  </a:lnTo>
                  <a:cubicBezTo>
                    <a:pt x="747597" y="0"/>
                    <a:pt x="758817" y="4648"/>
                    <a:pt x="767090" y="12920"/>
                  </a:cubicBezTo>
                  <a:cubicBezTo>
                    <a:pt x="775363" y="21193"/>
                    <a:pt x="780010" y="32413"/>
                    <a:pt x="780010" y="44113"/>
                  </a:cubicBezTo>
                  <a:lnTo>
                    <a:pt x="780010" y="320608"/>
                  </a:lnTo>
                  <a:cubicBezTo>
                    <a:pt x="780010" y="332308"/>
                    <a:pt x="775363" y="343528"/>
                    <a:pt x="767090" y="351801"/>
                  </a:cubicBezTo>
                  <a:cubicBezTo>
                    <a:pt x="758817" y="360074"/>
                    <a:pt x="747597" y="364721"/>
                    <a:pt x="735897" y="364721"/>
                  </a:cubicBezTo>
                  <a:lnTo>
                    <a:pt x="44113" y="364721"/>
                  </a:lnTo>
                  <a:cubicBezTo>
                    <a:pt x="32413" y="364721"/>
                    <a:pt x="21193" y="360074"/>
                    <a:pt x="12920" y="351801"/>
                  </a:cubicBezTo>
                  <a:cubicBezTo>
                    <a:pt x="4648" y="343528"/>
                    <a:pt x="0" y="332308"/>
                    <a:pt x="0" y="320608"/>
                  </a:cubicBezTo>
                  <a:lnTo>
                    <a:pt x="0" y="44113"/>
                  </a:lnTo>
                  <a:cubicBezTo>
                    <a:pt x="0" y="32413"/>
                    <a:pt x="4648" y="21193"/>
                    <a:pt x="12920" y="12920"/>
                  </a:cubicBezTo>
                  <a:cubicBezTo>
                    <a:pt x="21193" y="4648"/>
                    <a:pt x="32413" y="0"/>
                    <a:pt x="441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0010" cy="40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2503" y="1970776"/>
            <a:ext cx="4219048" cy="3172724"/>
          </a:xfrm>
          <a:custGeom>
            <a:avLst/>
            <a:gdLst/>
            <a:ahLst/>
            <a:cxnLst/>
            <a:rect r="r" b="b" t="t" l="l"/>
            <a:pathLst>
              <a:path h="3172724" w="4219048">
                <a:moveTo>
                  <a:pt x="0" y="0"/>
                </a:moveTo>
                <a:lnTo>
                  <a:pt x="4219048" y="0"/>
                </a:lnTo>
                <a:lnTo>
                  <a:pt x="4219048" y="3172724"/>
                </a:lnTo>
                <a:lnTo>
                  <a:pt x="0" y="317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6506" y="1970776"/>
            <a:ext cx="4219126" cy="3172783"/>
          </a:xfrm>
          <a:custGeom>
            <a:avLst/>
            <a:gdLst/>
            <a:ahLst/>
            <a:cxnLst/>
            <a:rect r="r" b="b" t="t" l="l"/>
            <a:pathLst>
              <a:path h="3172783" w="4219126">
                <a:moveTo>
                  <a:pt x="0" y="0"/>
                </a:moveTo>
                <a:lnTo>
                  <a:pt x="4219126" y="0"/>
                </a:lnTo>
                <a:lnTo>
                  <a:pt x="4219126" y="3172783"/>
                </a:lnTo>
                <a:lnTo>
                  <a:pt x="0" y="317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18768" y="1970717"/>
            <a:ext cx="3850464" cy="3172783"/>
          </a:xfrm>
          <a:custGeom>
            <a:avLst/>
            <a:gdLst/>
            <a:ahLst/>
            <a:cxnLst/>
            <a:rect r="r" b="b" t="t" l="l"/>
            <a:pathLst>
              <a:path h="3172783" w="3850464">
                <a:moveTo>
                  <a:pt x="0" y="0"/>
                </a:moveTo>
                <a:lnTo>
                  <a:pt x="3850464" y="0"/>
                </a:lnTo>
                <a:lnTo>
                  <a:pt x="3850464" y="3172783"/>
                </a:lnTo>
                <a:lnTo>
                  <a:pt x="0" y="3172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3933" y="661029"/>
            <a:ext cx="12040135" cy="7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6399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State Mass Surveillance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187" y="6102562"/>
            <a:ext cx="469968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Stores data based on demand made to major internet companies (Microsoft, Apple,...)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94100" y="5863530"/>
            <a:ext cx="5111275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Nicky Hager, a journalist from New Zealand who testified before the European Parliament and provided specific details about the ECHELON surveillance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88363" y="5739943"/>
            <a:ext cx="5111275" cy="328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“You could read anyone’s email […] any computer can be watched […] It’s a one-stop shop for NSA access.”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 Snowden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(quote shortened)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5903" y="3754522"/>
            <a:ext cx="14128488" cy="4885468"/>
            <a:chOff x="0" y="0"/>
            <a:chExt cx="732632" cy="253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2632" cy="253336"/>
            </a:xfrm>
            <a:custGeom>
              <a:avLst/>
              <a:gdLst/>
              <a:ahLst/>
              <a:cxnLst/>
              <a:rect r="r" b="b" t="t" l="l"/>
              <a:pathLst>
                <a:path h="253336" w="732632">
                  <a:moveTo>
                    <a:pt x="54797" y="0"/>
                  </a:moveTo>
                  <a:lnTo>
                    <a:pt x="677835" y="0"/>
                  </a:lnTo>
                  <a:cubicBezTo>
                    <a:pt x="692368" y="0"/>
                    <a:pt x="706306" y="5773"/>
                    <a:pt x="716582" y="16050"/>
                  </a:cubicBezTo>
                  <a:cubicBezTo>
                    <a:pt x="726859" y="26326"/>
                    <a:pt x="732632" y="40264"/>
                    <a:pt x="732632" y="54797"/>
                  </a:cubicBezTo>
                  <a:lnTo>
                    <a:pt x="732632" y="198539"/>
                  </a:lnTo>
                  <a:cubicBezTo>
                    <a:pt x="732632" y="213072"/>
                    <a:pt x="726859" y="227010"/>
                    <a:pt x="716582" y="237286"/>
                  </a:cubicBezTo>
                  <a:cubicBezTo>
                    <a:pt x="706306" y="247563"/>
                    <a:pt x="692368" y="253336"/>
                    <a:pt x="677835" y="253336"/>
                  </a:cubicBezTo>
                  <a:lnTo>
                    <a:pt x="54797" y="253336"/>
                  </a:lnTo>
                  <a:cubicBezTo>
                    <a:pt x="40264" y="253336"/>
                    <a:pt x="26326" y="247563"/>
                    <a:pt x="16050" y="237286"/>
                  </a:cubicBezTo>
                  <a:cubicBezTo>
                    <a:pt x="5773" y="227010"/>
                    <a:pt x="0" y="213072"/>
                    <a:pt x="0" y="198539"/>
                  </a:cubicBezTo>
                  <a:lnTo>
                    <a:pt x="0" y="54797"/>
                  </a:lnTo>
                  <a:cubicBezTo>
                    <a:pt x="0" y="40264"/>
                    <a:pt x="5773" y="26326"/>
                    <a:pt x="16050" y="16050"/>
                  </a:cubicBezTo>
                  <a:cubicBezTo>
                    <a:pt x="26326" y="5773"/>
                    <a:pt x="40264" y="0"/>
                    <a:pt x="547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2632" cy="291436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-2007785"/>
            <a:ext cx="16230600" cy="14949402"/>
            <a:chOff x="0" y="0"/>
            <a:chExt cx="721360" cy="664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360" cy="664418"/>
            </a:xfrm>
            <a:custGeom>
              <a:avLst/>
              <a:gdLst/>
              <a:ahLst/>
              <a:cxnLst/>
              <a:rect r="r" b="b" t="t" l="l"/>
              <a:pathLst>
                <a:path h="664418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616718"/>
                  </a:lnTo>
                  <a:cubicBezTo>
                    <a:pt x="721360" y="629369"/>
                    <a:pt x="716335" y="641502"/>
                    <a:pt x="707389" y="650447"/>
                  </a:cubicBezTo>
                  <a:cubicBezTo>
                    <a:pt x="698444" y="659392"/>
                    <a:pt x="686311" y="664418"/>
                    <a:pt x="673660" y="664418"/>
                  </a:cubicBezTo>
                  <a:lnTo>
                    <a:pt x="47700" y="664418"/>
                  </a:lnTo>
                  <a:cubicBezTo>
                    <a:pt x="35049" y="664418"/>
                    <a:pt x="22916" y="659392"/>
                    <a:pt x="13971" y="650447"/>
                  </a:cubicBezTo>
                  <a:cubicBezTo>
                    <a:pt x="5025" y="641502"/>
                    <a:pt x="0" y="629369"/>
                    <a:pt x="0" y="616718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1360" cy="70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1725" y="825202"/>
            <a:ext cx="15084550" cy="8229600"/>
            <a:chOff x="0" y="0"/>
            <a:chExt cx="670424" cy="3657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63055" y="3767369"/>
            <a:ext cx="6131337" cy="4885468"/>
            <a:chOff x="0" y="0"/>
            <a:chExt cx="317940" cy="2533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940" cy="253336"/>
            </a:xfrm>
            <a:custGeom>
              <a:avLst/>
              <a:gdLst/>
              <a:ahLst/>
              <a:cxnLst/>
              <a:rect r="r" b="b" t="t" l="l"/>
              <a:pathLst>
                <a:path h="253336" w="317940">
                  <a:moveTo>
                    <a:pt x="126268" y="0"/>
                  </a:moveTo>
                  <a:lnTo>
                    <a:pt x="191672" y="0"/>
                  </a:lnTo>
                  <a:cubicBezTo>
                    <a:pt x="261408" y="0"/>
                    <a:pt x="317940" y="56532"/>
                    <a:pt x="317940" y="126268"/>
                  </a:cubicBezTo>
                  <a:lnTo>
                    <a:pt x="317940" y="127068"/>
                  </a:lnTo>
                  <a:cubicBezTo>
                    <a:pt x="317940" y="160556"/>
                    <a:pt x="304637" y="192673"/>
                    <a:pt x="280957" y="216353"/>
                  </a:cubicBezTo>
                  <a:cubicBezTo>
                    <a:pt x="257277" y="240032"/>
                    <a:pt x="225160" y="253336"/>
                    <a:pt x="191672" y="253336"/>
                  </a:cubicBezTo>
                  <a:lnTo>
                    <a:pt x="126268" y="253336"/>
                  </a:lnTo>
                  <a:cubicBezTo>
                    <a:pt x="92780" y="253336"/>
                    <a:pt x="60663" y="240032"/>
                    <a:pt x="36983" y="216353"/>
                  </a:cubicBezTo>
                  <a:cubicBezTo>
                    <a:pt x="13303" y="192673"/>
                    <a:pt x="0" y="160556"/>
                    <a:pt x="0" y="127068"/>
                  </a:cubicBezTo>
                  <a:lnTo>
                    <a:pt x="0" y="126268"/>
                  </a:lnTo>
                  <a:cubicBezTo>
                    <a:pt x="0" y="92780"/>
                    <a:pt x="13303" y="60663"/>
                    <a:pt x="36983" y="36983"/>
                  </a:cubicBezTo>
                  <a:cubicBezTo>
                    <a:pt x="60663" y="13303"/>
                    <a:pt x="92780" y="0"/>
                    <a:pt x="1262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940" cy="291436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02107" y="4246179"/>
            <a:ext cx="5853232" cy="3902155"/>
          </a:xfrm>
          <a:custGeom>
            <a:avLst/>
            <a:gdLst/>
            <a:ahLst/>
            <a:cxnLst/>
            <a:rect r="r" b="b" t="t" l="l"/>
            <a:pathLst>
              <a:path h="3902155" w="5853232">
                <a:moveTo>
                  <a:pt x="0" y="0"/>
                </a:moveTo>
                <a:lnTo>
                  <a:pt x="5853232" y="0"/>
                </a:lnTo>
                <a:lnTo>
                  <a:pt x="5853232" y="3902154"/>
                </a:lnTo>
                <a:lnTo>
                  <a:pt x="0" y="3902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15882" y="1599954"/>
            <a:ext cx="11428531" cy="173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Facebook &amp; Shadow profiles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4507" y="5439128"/>
            <a:ext cx="733258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“In general, we collect data on people who are not signed up for security purposes”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- Mark Zuckerberg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843" y="822069"/>
            <a:ext cx="15084550" cy="8229600"/>
            <a:chOff x="0" y="0"/>
            <a:chExt cx="670424" cy="36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34096" y="3516114"/>
            <a:ext cx="7294022" cy="4093770"/>
          </a:xfrm>
          <a:custGeom>
            <a:avLst/>
            <a:gdLst/>
            <a:ahLst/>
            <a:cxnLst/>
            <a:rect r="r" b="b" t="t" l="l"/>
            <a:pathLst>
              <a:path h="4093770" w="7294022">
                <a:moveTo>
                  <a:pt x="0" y="0"/>
                </a:moveTo>
                <a:lnTo>
                  <a:pt x="7294022" y="0"/>
                </a:lnTo>
                <a:lnTo>
                  <a:pt x="7294022" y="4093770"/>
                </a:lnTo>
                <a:lnTo>
                  <a:pt x="0" y="409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9526" y="1285875"/>
            <a:ext cx="13359424" cy="173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Cambridge Analytica scandal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7111" y="3791944"/>
            <a:ext cx="6675223" cy="301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987" indent="-307993" lvl="1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Harvested data from ~87 million Facebook users</a:t>
            </a:r>
          </a:p>
          <a:p>
            <a:pPr algn="l" marL="615987" indent="-307993" lvl="1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Built det</a:t>
            </a: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ailed behavioral profiles</a:t>
            </a:r>
          </a:p>
          <a:p>
            <a:pPr algn="l" marL="615987" indent="-307993" lvl="1">
              <a:lnSpc>
                <a:spcPts val="3994"/>
              </a:lnSpc>
              <a:spcBef>
                <a:spcPct val="0"/>
              </a:spcBef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Used the data for political microtargeting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48172" y="2036391"/>
            <a:ext cx="9629212" cy="7221909"/>
          </a:xfrm>
          <a:custGeom>
            <a:avLst/>
            <a:gdLst/>
            <a:ahLst/>
            <a:cxnLst/>
            <a:rect r="r" b="b" t="t" l="l"/>
            <a:pathLst>
              <a:path h="7221909" w="9629212">
                <a:moveTo>
                  <a:pt x="0" y="0"/>
                </a:moveTo>
                <a:lnTo>
                  <a:pt x="9629212" y="0"/>
                </a:lnTo>
                <a:lnTo>
                  <a:pt x="9629212" y="7221909"/>
                </a:lnTo>
                <a:lnTo>
                  <a:pt x="0" y="7221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1393" y="602297"/>
            <a:ext cx="6354091" cy="10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Quick note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2529" y="4003040"/>
            <a:ext cx="4670100" cy="278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When we speak about the US, that doesn’t mean other countries aren’t concerned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65903" y="3958020"/>
            <a:ext cx="14128488" cy="4885468"/>
            <a:chOff x="0" y="0"/>
            <a:chExt cx="732632" cy="253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2632" cy="253336"/>
            </a:xfrm>
            <a:custGeom>
              <a:avLst/>
              <a:gdLst/>
              <a:ahLst/>
              <a:cxnLst/>
              <a:rect r="r" b="b" t="t" l="l"/>
              <a:pathLst>
                <a:path h="253336" w="732632">
                  <a:moveTo>
                    <a:pt x="54797" y="0"/>
                  </a:moveTo>
                  <a:lnTo>
                    <a:pt x="677835" y="0"/>
                  </a:lnTo>
                  <a:cubicBezTo>
                    <a:pt x="692368" y="0"/>
                    <a:pt x="706306" y="5773"/>
                    <a:pt x="716582" y="16050"/>
                  </a:cubicBezTo>
                  <a:cubicBezTo>
                    <a:pt x="726859" y="26326"/>
                    <a:pt x="732632" y="40264"/>
                    <a:pt x="732632" y="54797"/>
                  </a:cubicBezTo>
                  <a:lnTo>
                    <a:pt x="732632" y="198539"/>
                  </a:lnTo>
                  <a:cubicBezTo>
                    <a:pt x="732632" y="213072"/>
                    <a:pt x="726859" y="227010"/>
                    <a:pt x="716582" y="237286"/>
                  </a:cubicBezTo>
                  <a:cubicBezTo>
                    <a:pt x="706306" y="247563"/>
                    <a:pt x="692368" y="253336"/>
                    <a:pt x="677835" y="253336"/>
                  </a:cubicBezTo>
                  <a:lnTo>
                    <a:pt x="54797" y="253336"/>
                  </a:lnTo>
                  <a:cubicBezTo>
                    <a:pt x="40264" y="253336"/>
                    <a:pt x="26326" y="247563"/>
                    <a:pt x="16050" y="237286"/>
                  </a:cubicBezTo>
                  <a:cubicBezTo>
                    <a:pt x="5773" y="227010"/>
                    <a:pt x="0" y="213072"/>
                    <a:pt x="0" y="198539"/>
                  </a:cubicBezTo>
                  <a:lnTo>
                    <a:pt x="0" y="54797"/>
                  </a:lnTo>
                  <a:cubicBezTo>
                    <a:pt x="0" y="40264"/>
                    <a:pt x="5773" y="26326"/>
                    <a:pt x="16050" y="16050"/>
                  </a:cubicBezTo>
                  <a:cubicBezTo>
                    <a:pt x="26326" y="5773"/>
                    <a:pt x="40264" y="0"/>
                    <a:pt x="547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2632" cy="291436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1725" y="1028700"/>
            <a:ext cx="15084550" cy="8229600"/>
            <a:chOff x="0" y="0"/>
            <a:chExt cx="670424" cy="3657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63055" y="3958020"/>
            <a:ext cx="6131337" cy="4885468"/>
            <a:chOff x="0" y="0"/>
            <a:chExt cx="317940" cy="2533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940" cy="253336"/>
            </a:xfrm>
            <a:custGeom>
              <a:avLst/>
              <a:gdLst/>
              <a:ahLst/>
              <a:cxnLst/>
              <a:rect r="r" b="b" t="t" l="l"/>
              <a:pathLst>
                <a:path h="253336" w="317940">
                  <a:moveTo>
                    <a:pt x="126268" y="0"/>
                  </a:moveTo>
                  <a:lnTo>
                    <a:pt x="191672" y="0"/>
                  </a:lnTo>
                  <a:cubicBezTo>
                    <a:pt x="261408" y="0"/>
                    <a:pt x="317940" y="56532"/>
                    <a:pt x="317940" y="126268"/>
                  </a:cubicBezTo>
                  <a:lnTo>
                    <a:pt x="317940" y="127068"/>
                  </a:lnTo>
                  <a:cubicBezTo>
                    <a:pt x="317940" y="160556"/>
                    <a:pt x="304637" y="192673"/>
                    <a:pt x="280957" y="216353"/>
                  </a:cubicBezTo>
                  <a:cubicBezTo>
                    <a:pt x="257277" y="240032"/>
                    <a:pt x="225160" y="253336"/>
                    <a:pt x="191672" y="253336"/>
                  </a:cubicBezTo>
                  <a:lnTo>
                    <a:pt x="126268" y="253336"/>
                  </a:lnTo>
                  <a:cubicBezTo>
                    <a:pt x="92780" y="253336"/>
                    <a:pt x="60663" y="240032"/>
                    <a:pt x="36983" y="216353"/>
                  </a:cubicBezTo>
                  <a:cubicBezTo>
                    <a:pt x="13303" y="192673"/>
                    <a:pt x="0" y="160556"/>
                    <a:pt x="0" y="127068"/>
                  </a:cubicBezTo>
                  <a:lnTo>
                    <a:pt x="0" y="126268"/>
                  </a:lnTo>
                  <a:cubicBezTo>
                    <a:pt x="0" y="92780"/>
                    <a:pt x="13303" y="60663"/>
                    <a:pt x="36983" y="36983"/>
                  </a:cubicBezTo>
                  <a:cubicBezTo>
                    <a:pt x="60663" y="13303"/>
                    <a:pt x="92780" y="0"/>
                    <a:pt x="1262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7940" cy="291436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386691" y="4331522"/>
            <a:ext cx="5484064" cy="4138465"/>
          </a:xfrm>
          <a:custGeom>
            <a:avLst/>
            <a:gdLst/>
            <a:ahLst/>
            <a:cxnLst/>
            <a:rect r="r" b="b" t="t" l="l"/>
            <a:pathLst>
              <a:path h="4138465" w="5484064">
                <a:moveTo>
                  <a:pt x="0" y="0"/>
                </a:moveTo>
                <a:lnTo>
                  <a:pt x="5484064" y="0"/>
                </a:lnTo>
                <a:lnTo>
                  <a:pt x="5484064" y="4138465"/>
                </a:lnTo>
                <a:lnTo>
                  <a:pt x="0" y="413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2" t="0" r="-2848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15882" y="1803453"/>
            <a:ext cx="11428531" cy="173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illusion of consent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8100" y="4358449"/>
            <a:ext cx="7595421" cy="419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Illusion of Consent = apparent agreement without real choice</a:t>
            </a:r>
          </a:p>
          <a:p>
            <a:pPr algn="l">
              <a:lnSpc>
                <a:spcPts val="3714"/>
              </a:lnSpc>
            </a:pPr>
          </a:p>
          <a:p>
            <a:pPr algn="l">
              <a:lnSpc>
                <a:spcPts val="3714"/>
              </a:lnSpc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 Issues:</a:t>
            </a:r>
          </a:p>
          <a:p>
            <a:pPr algn="l" marL="572808" indent="-286404" lvl="1">
              <a:lnSpc>
                <a:spcPts val="3714"/>
              </a:lnSpc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Unread privacy policies</a:t>
            </a:r>
          </a:p>
          <a:p>
            <a:pPr algn="l" marL="572808" indent="-286404" lvl="1">
              <a:lnSpc>
                <a:spcPts val="3714"/>
              </a:lnSpc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Dark patterns in UX design</a:t>
            </a:r>
          </a:p>
          <a:p>
            <a:pPr algn="l" marL="572808" indent="-286404" lvl="1">
              <a:lnSpc>
                <a:spcPts val="3714"/>
              </a:lnSpc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Lack </a:t>
            </a: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of real alternatives</a:t>
            </a:r>
          </a:p>
          <a:p>
            <a:pPr algn="l" marL="572808" indent="-286404" lvl="1">
              <a:lnSpc>
                <a:spcPts val="3714"/>
              </a:lnSpc>
              <a:spcBef>
                <a:spcPct val="0"/>
              </a:spcBef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nformed consent vs. Forced cons</a:t>
            </a: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627" y="660327"/>
            <a:ext cx="15328747" cy="8966347"/>
            <a:chOff x="0" y="0"/>
            <a:chExt cx="794871" cy="4649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4871" cy="464949"/>
            </a:xfrm>
            <a:custGeom>
              <a:avLst/>
              <a:gdLst/>
              <a:ahLst/>
              <a:cxnLst/>
              <a:rect r="r" b="b" t="t" l="l"/>
              <a:pathLst>
                <a:path h="464949" w="794871">
                  <a:moveTo>
                    <a:pt x="50506" y="0"/>
                  </a:moveTo>
                  <a:lnTo>
                    <a:pt x="744365" y="0"/>
                  </a:lnTo>
                  <a:cubicBezTo>
                    <a:pt x="772259" y="0"/>
                    <a:pt x="794871" y="22612"/>
                    <a:pt x="794871" y="50506"/>
                  </a:cubicBezTo>
                  <a:lnTo>
                    <a:pt x="794871" y="414444"/>
                  </a:lnTo>
                  <a:cubicBezTo>
                    <a:pt x="794871" y="427839"/>
                    <a:pt x="789550" y="440685"/>
                    <a:pt x="780078" y="450157"/>
                  </a:cubicBezTo>
                  <a:cubicBezTo>
                    <a:pt x="770607" y="459628"/>
                    <a:pt x="757760" y="464949"/>
                    <a:pt x="744365" y="464949"/>
                  </a:cubicBezTo>
                  <a:lnTo>
                    <a:pt x="50506" y="464949"/>
                  </a:lnTo>
                  <a:cubicBezTo>
                    <a:pt x="37111" y="464949"/>
                    <a:pt x="24265" y="459628"/>
                    <a:pt x="14793" y="450157"/>
                  </a:cubicBezTo>
                  <a:cubicBezTo>
                    <a:pt x="5321" y="440685"/>
                    <a:pt x="0" y="427839"/>
                    <a:pt x="0" y="414444"/>
                  </a:cubicBezTo>
                  <a:lnTo>
                    <a:pt x="0" y="50506"/>
                  </a:lnTo>
                  <a:cubicBezTo>
                    <a:pt x="0" y="37111"/>
                    <a:pt x="5321" y="24265"/>
                    <a:pt x="14793" y="14793"/>
                  </a:cubicBezTo>
                  <a:cubicBezTo>
                    <a:pt x="24265" y="5321"/>
                    <a:pt x="37111" y="0"/>
                    <a:pt x="505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4871" cy="503049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67993" y="7484558"/>
            <a:ext cx="1561460" cy="1561460"/>
          </a:xfrm>
          <a:custGeom>
            <a:avLst/>
            <a:gdLst/>
            <a:ahLst/>
            <a:cxnLst/>
            <a:rect r="r" b="b" t="t" l="l"/>
            <a:pathLst>
              <a:path h="1561460" w="1561460">
                <a:moveTo>
                  <a:pt x="0" y="0"/>
                </a:moveTo>
                <a:lnTo>
                  <a:pt x="1561459" y="0"/>
                </a:lnTo>
                <a:lnTo>
                  <a:pt x="1561459" y="1561459"/>
                </a:lnTo>
                <a:lnTo>
                  <a:pt x="0" y="156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3786" y="7484558"/>
            <a:ext cx="2866032" cy="1561460"/>
          </a:xfrm>
          <a:custGeom>
            <a:avLst/>
            <a:gdLst/>
            <a:ahLst/>
            <a:cxnLst/>
            <a:rect r="r" b="b" t="t" l="l"/>
            <a:pathLst>
              <a:path h="1561460" w="2866032">
                <a:moveTo>
                  <a:pt x="0" y="0"/>
                </a:moveTo>
                <a:lnTo>
                  <a:pt x="2866032" y="0"/>
                </a:lnTo>
                <a:lnTo>
                  <a:pt x="2866032" y="1561459"/>
                </a:lnTo>
                <a:lnTo>
                  <a:pt x="0" y="156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383472"/>
            <a:ext cx="6807328" cy="5709646"/>
          </a:xfrm>
          <a:custGeom>
            <a:avLst/>
            <a:gdLst/>
            <a:ahLst/>
            <a:cxnLst/>
            <a:rect r="r" b="b" t="t" l="l"/>
            <a:pathLst>
              <a:path h="5709646" w="6807328">
                <a:moveTo>
                  <a:pt x="0" y="0"/>
                </a:moveTo>
                <a:lnTo>
                  <a:pt x="6807328" y="0"/>
                </a:lnTo>
                <a:lnTo>
                  <a:pt x="6807328" y="5709646"/>
                </a:lnTo>
                <a:lnTo>
                  <a:pt x="0" y="5709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4066" y="7484558"/>
            <a:ext cx="1366277" cy="1561460"/>
          </a:xfrm>
          <a:custGeom>
            <a:avLst/>
            <a:gdLst/>
            <a:ahLst/>
            <a:cxnLst/>
            <a:rect r="r" b="b" t="t" l="l"/>
            <a:pathLst>
              <a:path h="1561460" w="1366277">
                <a:moveTo>
                  <a:pt x="0" y="0"/>
                </a:moveTo>
                <a:lnTo>
                  <a:pt x="1366277" y="0"/>
                </a:lnTo>
                <a:lnTo>
                  <a:pt x="1366277" y="1561459"/>
                </a:lnTo>
                <a:lnTo>
                  <a:pt x="0" y="156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9735" y="1285875"/>
            <a:ext cx="11428531" cy="166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8"/>
              </a:lnSpc>
            </a:pPr>
            <a:r>
              <a:rPr lang="en-US" sz="74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to fight back</a:t>
            </a:r>
          </a:p>
          <a:p>
            <a:pPr algn="ctr">
              <a:lnSpc>
                <a:spcPts val="6258"/>
              </a:lnSpc>
            </a:pPr>
            <a:r>
              <a:rPr lang="en-US" sz="74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(individual actions)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6075" y="3959521"/>
            <a:ext cx="7595421" cy="279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808" indent="-286404" lvl="1">
              <a:lnSpc>
                <a:spcPts val="3714"/>
              </a:lnSpc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Use ad blockers and VPNs</a:t>
            </a:r>
          </a:p>
          <a:p>
            <a:pPr algn="l" marL="572808" indent="-286404" lvl="1">
              <a:lnSpc>
                <a:spcPts val="3714"/>
              </a:lnSpc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Choose private browsers (Firefox, Brave)</a:t>
            </a:r>
          </a:p>
          <a:p>
            <a:pPr algn="l" marL="572808" indent="-286404" lvl="1">
              <a:lnSpc>
                <a:spcPts val="3714"/>
              </a:lnSpc>
              <a:spcBef>
                <a:spcPct val="0"/>
              </a:spcBef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Avoid social media logins</a:t>
            </a: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everywhere</a:t>
            </a:r>
          </a:p>
          <a:p>
            <a:pPr algn="l" marL="572808" indent="-286404" lvl="1">
              <a:lnSpc>
                <a:spcPts val="3714"/>
              </a:lnSpc>
              <a:spcBef>
                <a:spcPct val="0"/>
              </a:spcBef>
              <a:buFont typeface="Arial"/>
              <a:buChar char="•"/>
            </a:pPr>
            <a:r>
              <a:rPr lang="en-US" sz="26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Think before you click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843" y="822069"/>
            <a:ext cx="15084550" cy="8229600"/>
            <a:chOff x="0" y="0"/>
            <a:chExt cx="670424" cy="36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59526" y="1247775"/>
            <a:ext cx="13368949" cy="140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62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to fight back</a:t>
            </a:r>
          </a:p>
          <a:p>
            <a:pPr algn="ctr">
              <a:lnSpc>
                <a:spcPts val="5250"/>
              </a:lnSpc>
            </a:pPr>
            <a:r>
              <a:rPr lang="en-US" sz="62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(Legal &amp; Collective Actions)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11548" y="3247383"/>
            <a:ext cx="3834000" cy="2433638"/>
          </a:xfrm>
          <a:custGeom>
            <a:avLst/>
            <a:gdLst/>
            <a:ahLst/>
            <a:cxnLst/>
            <a:rect r="r" b="b" t="t" l="l"/>
            <a:pathLst>
              <a:path h="2433638" w="3834000">
                <a:moveTo>
                  <a:pt x="0" y="0"/>
                </a:moveTo>
                <a:lnTo>
                  <a:pt x="3834000" y="0"/>
                </a:lnTo>
                <a:lnTo>
                  <a:pt x="3834000" y="2433638"/>
                </a:lnTo>
                <a:lnTo>
                  <a:pt x="0" y="243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7473" y="4829735"/>
            <a:ext cx="2556140" cy="2556140"/>
          </a:xfrm>
          <a:custGeom>
            <a:avLst/>
            <a:gdLst/>
            <a:ahLst/>
            <a:cxnLst/>
            <a:rect r="r" b="b" t="t" l="l"/>
            <a:pathLst>
              <a:path h="2556140" w="2556140">
                <a:moveTo>
                  <a:pt x="0" y="0"/>
                </a:moveTo>
                <a:lnTo>
                  <a:pt x="2556140" y="0"/>
                </a:lnTo>
                <a:lnTo>
                  <a:pt x="2556140" y="2556140"/>
                </a:lnTo>
                <a:lnTo>
                  <a:pt x="0" y="2556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3039" y="5909621"/>
            <a:ext cx="2952509" cy="2952509"/>
          </a:xfrm>
          <a:custGeom>
            <a:avLst/>
            <a:gdLst/>
            <a:ahLst/>
            <a:cxnLst/>
            <a:rect r="r" b="b" t="t" l="l"/>
            <a:pathLst>
              <a:path h="2952509" w="2952509">
                <a:moveTo>
                  <a:pt x="0" y="0"/>
                </a:moveTo>
                <a:lnTo>
                  <a:pt x="2952509" y="0"/>
                </a:lnTo>
                <a:lnTo>
                  <a:pt x="2952509" y="2952509"/>
                </a:lnTo>
                <a:lnTo>
                  <a:pt x="0" y="295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8777" y="3909966"/>
            <a:ext cx="6675223" cy="351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987" indent="-307993" lvl="1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GDPR – gives users control over personal data</a:t>
            </a:r>
          </a:p>
          <a:p>
            <a:pPr algn="l" marL="615987" indent="-307993" lvl="1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Privacy movements – raise awareness &amp; demand change</a:t>
            </a:r>
          </a:p>
          <a:p>
            <a:pPr algn="l" marL="615987" indent="-307993" lvl="1">
              <a:lnSpc>
                <a:spcPts val="3994"/>
              </a:lnSpc>
              <a:spcBef>
                <a:spcPct val="0"/>
              </a:spcBef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Advocacy &amp; campaigns</a:t>
            </a:r>
            <a:r>
              <a:rPr lang="en-US" sz="285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 push for stronger protections</a:t>
            </a:r>
          </a:p>
          <a:p>
            <a:pPr algn="l">
              <a:lnSpc>
                <a:spcPts val="399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721360" cy="36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365760"/>
            </a:xfrm>
            <a:custGeom>
              <a:avLst/>
              <a:gdLst/>
              <a:ahLst/>
              <a:cxnLst/>
              <a:rect r="r" b="b" t="t" l="l"/>
              <a:pathLst>
                <a:path h="365760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318060"/>
                  </a:lnTo>
                  <a:cubicBezTo>
                    <a:pt x="721360" y="330711"/>
                    <a:pt x="716335" y="342844"/>
                    <a:pt x="707389" y="351789"/>
                  </a:cubicBezTo>
                  <a:cubicBezTo>
                    <a:pt x="698444" y="360735"/>
                    <a:pt x="686311" y="365760"/>
                    <a:pt x="673660" y="365760"/>
                  </a:cubicBezTo>
                  <a:lnTo>
                    <a:pt x="47700" y="365760"/>
                  </a:lnTo>
                  <a:cubicBezTo>
                    <a:pt x="35049" y="365760"/>
                    <a:pt x="22916" y="360735"/>
                    <a:pt x="13971" y="351789"/>
                  </a:cubicBezTo>
                  <a:cubicBezTo>
                    <a:pt x="5025" y="342844"/>
                    <a:pt x="0" y="330711"/>
                    <a:pt x="0" y="31806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54566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14211" y="1556850"/>
            <a:ext cx="4985444" cy="7173301"/>
          </a:xfrm>
          <a:custGeom>
            <a:avLst/>
            <a:gdLst/>
            <a:ahLst/>
            <a:cxnLst/>
            <a:rect r="r" b="b" t="t" l="l"/>
            <a:pathLst>
              <a:path h="7173301" w="4985444">
                <a:moveTo>
                  <a:pt x="0" y="0"/>
                </a:moveTo>
                <a:lnTo>
                  <a:pt x="4985444" y="0"/>
                </a:lnTo>
                <a:lnTo>
                  <a:pt x="4985444" y="7173300"/>
                </a:lnTo>
                <a:lnTo>
                  <a:pt x="0" y="717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7057580"/>
            <a:ext cx="8925866" cy="2200720"/>
            <a:chOff x="0" y="0"/>
            <a:chExt cx="396705" cy="97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6705" cy="97810"/>
            </a:xfrm>
            <a:custGeom>
              <a:avLst/>
              <a:gdLst/>
              <a:ahLst/>
              <a:cxnLst/>
              <a:rect r="r" b="b" t="t" l="l"/>
              <a:pathLst>
                <a:path h="97810" w="396705">
                  <a:moveTo>
                    <a:pt x="48905" y="0"/>
                  </a:moveTo>
                  <a:lnTo>
                    <a:pt x="347800" y="0"/>
                  </a:lnTo>
                  <a:cubicBezTo>
                    <a:pt x="360771" y="0"/>
                    <a:pt x="373210" y="5152"/>
                    <a:pt x="382381" y="14324"/>
                  </a:cubicBezTo>
                  <a:cubicBezTo>
                    <a:pt x="391553" y="23495"/>
                    <a:pt x="396705" y="35934"/>
                    <a:pt x="396705" y="48905"/>
                  </a:cubicBezTo>
                  <a:lnTo>
                    <a:pt x="396705" y="48905"/>
                  </a:lnTo>
                  <a:cubicBezTo>
                    <a:pt x="396705" y="61875"/>
                    <a:pt x="391553" y="74314"/>
                    <a:pt x="382381" y="83486"/>
                  </a:cubicBezTo>
                  <a:cubicBezTo>
                    <a:pt x="373210" y="92657"/>
                    <a:pt x="360771" y="97810"/>
                    <a:pt x="347800" y="97810"/>
                  </a:cubicBezTo>
                  <a:lnTo>
                    <a:pt x="48905" y="97810"/>
                  </a:lnTo>
                  <a:cubicBezTo>
                    <a:pt x="35934" y="97810"/>
                    <a:pt x="23495" y="92657"/>
                    <a:pt x="14324" y="83486"/>
                  </a:cubicBezTo>
                  <a:cubicBezTo>
                    <a:pt x="5152" y="74314"/>
                    <a:pt x="0" y="61875"/>
                    <a:pt x="0" y="48905"/>
                  </a:cubicBezTo>
                  <a:lnTo>
                    <a:pt x="0" y="48905"/>
                  </a:lnTo>
                  <a:cubicBezTo>
                    <a:pt x="0" y="35934"/>
                    <a:pt x="5152" y="23495"/>
                    <a:pt x="14324" y="14324"/>
                  </a:cubicBezTo>
                  <a:cubicBezTo>
                    <a:pt x="23495" y="5152"/>
                    <a:pt x="35934" y="0"/>
                    <a:pt x="489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6705" cy="13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1788" y="7335822"/>
            <a:ext cx="4059845" cy="1644237"/>
          </a:xfrm>
          <a:custGeom>
            <a:avLst/>
            <a:gdLst/>
            <a:ahLst/>
            <a:cxnLst/>
            <a:rect r="r" b="b" t="t" l="l"/>
            <a:pathLst>
              <a:path h="1644237" w="4059845">
                <a:moveTo>
                  <a:pt x="0" y="0"/>
                </a:moveTo>
                <a:lnTo>
                  <a:pt x="4059845" y="0"/>
                </a:lnTo>
                <a:lnTo>
                  <a:pt x="4059845" y="1644237"/>
                </a:lnTo>
                <a:lnTo>
                  <a:pt x="0" y="164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0133" y="1863254"/>
            <a:ext cx="8543000" cy="305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4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Surveillance</a:t>
            </a:r>
          </a:p>
          <a:p>
            <a:pPr algn="ctr">
              <a:lnSpc>
                <a:spcPts val="7992"/>
              </a:lnSpc>
            </a:pPr>
            <a:r>
              <a:rPr lang="en-US" sz="74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&amp;</a:t>
            </a:r>
          </a:p>
          <a:p>
            <a:pPr algn="ctr">
              <a:lnSpc>
                <a:spcPts val="7992"/>
              </a:lnSpc>
            </a:pPr>
            <a:r>
              <a:rPr lang="en-US" sz="74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Digital Privacy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4900" y="5454441"/>
            <a:ext cx="517346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Understanding How to Protect </a:t>
            </a:r>
            <a:r>
              <a:rPr lang="en-US" sz="24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Your Data in a Connected World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99192" y="7703915"/>
            <a:ext cx="517346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Yuxiang ZHANG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Nouriddin BOUKHZAR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1725" y="1188734"/>
            <a:ext cx="15084550" cy="8229600"/>
            <a:chOff x="0" y="0"/>
            <a:chExt cx="670424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68363" y="4097661"/>
            <a:ext cx="4316998" cy="2877999"/>
          </a:xfrm>
          <a:custGeom>
            <a:avLst/>
            <a:gdLst/>
            <a:ahLst/>
            <a:cxnLst/>
            <a:rect r="r" b="b" t="t" l="l"/>
            <a:pathLst>
              <a:path h="2877999" w="4316998">
                <a:moveTo>
                  <a:pt x="0" y="0"/>
                </a:moveTo>
                <a:lnTo>
                  <a:pt x="4316998" y="0"/>
                </a:lnTo>
                <a:lnTo>
                  <a:pt x="4316998" y="2877999"/>
                </a:lnTo>
                <a:lnTo>
                  <a:pt x="0" y="287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4052" y="1533992"/>
            <a:ext cx="4288477" cy="2760707"/>
          </a:xfrm>
          <a:custGeom>
            <a:avLst/>
            <a:gdLst/>
            <a:ahLst/>
            <a:cxnLst/>
            <a:rect r="r" b="b" t="t" l="l"/>
            <a:pathLst>
              <a:path h="2760707" w="4288477">
                <a:moveTo>
                  <a:pt x="0" y="0"/>
                </a:moveTo>
                <a:lnTo>
                  <a:pt x="4288477" y="0"/>
                </a:lnTo>
                <a:lnTo>
                  <a:pt x="4288477" y="2760707"/>
                </a:lnTo>
                <a:lnTo>
                  <a:pt x="0" y="2760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74831" y="6794737"/>
            <a:ext cx="4698724" cy="2284754"/>
          </a:xfrm>
          <a:custGeom>
            <a:avLst/>
            <a:gdLst/>
            <a:ahLst/>
            <a:cxnLst/>
            <a:rect r="r" b="b" t="t" l="l"/>
            <a:pathLst>
              <a:path h="2284754" w="4698724">
                <a:moveTo>
                  <a:pt x="0" y="0"/>
                </a:moveTo>
                <a:lnTo>
                  <a:pt x="4698723" y="0"/>
                </a:lnTo>
                <a:lnTo>
                  <a:pt x="4698723" y="2284754"/>
                </a:lnTo>
                <a:lnTo>
                  <a:pt x="0" y="2284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96811" y="1980245"/>
            <a:ext cx="6119584" cy="255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Future of Digital Privacy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1828" y="5054730"/>
            <a:ext cx="7542275" cy="332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745" indent="-293372" lvl="1">
              <a:lnSpc>
                <a:spcPts val="3804"/>
              </a:lnSpc>
              <a:spcBef>
                <a:spcPct val="0"/>
              </a:spcBef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 &amp; machine learning –</a:t>
            </a: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deeper profiling, predictive analytics</a:t>
            </a:r>
          </a:p>
          <a:p>
            <a:pPr algn="l" marL="586745" indent="-293372" lvl="1">
              <a:lnSpc>
                <a:spcPts val="3804"/>
              </a:lnSpc>
              <a:spcBef>
                <a:spcPct val="0"/>
              </a:spcBef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IoT devices – constant data collection at home/work</a:t>
            </a:r>
          </a:p>
          <a:p>
            <a:pPr algn="l" marL="586745" indent="-293372" lvl="1">
              <a:lnSpc>
                <a:spcPts val="3804"/>
              </a:lnSpc>
              <a:spcBef>
                <a:spcPct val="0"/>
              </a:spcBef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Digital IDs &amp; biometrics – centralized identity, tracking risk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1725" y="1188734"/>
            <a:ext cx="15084550" cy="8229600"/>
            <a:chOff x="0" y="0"/>
            <a:chExt cx="670424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96811" y="1980245"/>
            <a:ext cx="8632112" cy="9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In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6811" y="4055181"/>
            <a:ext cx="7542275" cy="332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Mass surveillance is a real issue and spreading awareness is important.</a:t>
            </a:r>
          </a:p>
          <a:p>
            <a:pPr algn="l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Learning how to protect your data matters, but so does finding a healthy balance that fits your own life.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14211" y="1556850"/>
            <a:ext cx="4985444" cy="7173301"/>
          </a:xfrm>
          <a:custGeom>
            <a:avLst/>
            <a:gdLst/>
            <a:ahLst/>
            <a:cxnLst/>
            <a:rect r="r" b="b" t="t" l="l"/>
            <a:pathLst>
              <a:path h="7173301" w="4985444">
                <a:moveTo>
                  <a:pt x="0" y="0"/>
                </a:moveTo>
                <a:lnTo>
                  <a:pt x="4985444" y="0"/>
                </a:lnTo>
                <a:lnTo>
                  <a:pt x="4985444" y="7173300"/>
                </a:lnTo>
                <a:lnTo>
                  <a:pt x="0" y="717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007785"/>
            <a:ext cx="16230600" cy="14949402"/>
            <a:chOff x="0" y="0"/>
            <a:chExt cx="721360" cy="664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664418"/>
            </a:xfrm>
            <a:custGeom>
              <a:avLst/>
              <a:gdLst/>
              <a:ahLst/>
              <a:cxnLst/>
              <a:rect r="r" b="b" t="t" l="l"/>
              <a:pathLst>
                <a:path h="664418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616718"/>
                  </a:lnTo>
                  <a:cubicBezTo>
                    <a:pt x="721360" y="629369"/>
                    <a:pt x="716335" y="641502"/>
                    <a:pt x="707389" y="650447"/>
                  </a:cubicBezTo>
                  <a:cubicBezTo>
                    <a:pt x="698444" y="659392"/>
                    <a:pt x="686311" y="664418"/>
                    <a:pt x="673660" y="664418"/>
                  </a:cubicBezTo>
                  <a:lnTo>
                    <a:pt x="47700" y="664418"/>
                  </a:lnTo>
                  <a:cubicBezTo>
                    <a:pt x="35049" y="664418"/>
                    <a:pt x="22916" y="659392"/>
                    <a:pt x="13971" y="650447"/>
                  </a:cubicBezTo>
                  <a:cubicBezTo>
                    <a:pt x="5025" y="641502"/>
                    <a:pt x="0" y="629369"/>
                    <a:pt x="0" y="616718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702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1725" y="825202"/>
            <a:ext cx="15084550" cy="8229600"/>
            <a:chOff x="0" y="0"/>
            <a:chExt cx="670424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48022" y="3232868"/>
            <a:ext cx="2909848" cy="4468097"/>
          </a:xfrm>
          <a:custGeom>
            <a:avLst/>
            <a:gdLst/>
            <a:ahLst/>
            <a:cxnLst/>
            <a:rect r="r" b="b" t="t" l="l"/>
            <a:pathLst>
              <a:path h="4468097" w="2909848">
                <a:moveTo>
                  <a:pt x="0" y="0"/>
                </a:moveTo>
                <a:lnTo>
                  <a:pt x="2909849" y="0"/>
                </a:lnTo>
                <a:lnTo>
                  <a:pt x="2909849" y="4468097"/>
                </a:lnTo>
                <a:lnTo>
                  <a:pt x="0" y="4468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4695" y="3232868"/>
            <a:ext cx="2943359" cy="4468097"/>
          </a:xfrm>
          <a:custGeom>
            <a:avLst/>
            <a:gdLst/>
            <a:ahLst/>
            <a:cxnLst/>
            <a:rect r="r" b="b" t="t" l="l"/>
            <a:pathLst>
              <a:path h="4468097" w="2943359">
                <a:moveTo>
                  <a:pt x="0" y="0"/>
                </a:moveTo>
                <a:lnTo>
                  <a:pt x="2943359" y="0"/>
                </a:lnTo>
                <a:lnTo>
                  <a:pt x="2943359" y="4468097"/>
                </a:lnTo>
                <a:lnTo>
                  <a:pt x="0" y="4468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34878" y="3224758"/>
            <a:ext cx="2909534" cy="4476207"/>
          </a:xfrm>
          <a:custGeom>
            <a:avLst/>
            <a:gdLst/>
            <a:ahLst/>
            <a:cxnLst/>
            <a:rect r="r" b="b" t="t" l="l"/>
            <a:pathLst>
              <a:path h="4476207" w="2909534">
                <a:moveTo>
                  <a:pt x="0" y="0"/>
                </a:moveTo>
                <a:lnTo>
                  <a:pt x="2909535" y="0"/>
                </a:lnTo>
                <a:lnTo>
                  <a:pt x="2909535" y="4476207"/>
                </a:lnTo>
                <a:lnTo>
                  <a:pt x="0" y="4476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15882" y="1599954"/>
            <a:ext cx="11428531" cy="9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Further reading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721360" cy="36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365760"/>
            </a:xfrm>
            <a:custGeom>
              <a:avLst/>
              <a:gdLst/>
              <a:ahLst/>
              <a:cxnLst/>
              <a:rect r="r" b="b" t="t" l="l"/>
              <a:pathLst>
                <a:path h="365760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318060"/>
                  </a:lnTo>
                  <a:cubicBezTo>
                    <a:pt x="721360" y="330711"/>
                    <a:pt x="716335" y="342844"/>
                    <a:pt x="707389" y="351789"/>
                  </a:cubicBezTo>
                  <a:cubicBezTo>
                    <a:pt x="698444" y="360735"/>
                    <a:pt x="686311" y="365760"/>
                    <a:pt x="673660" y="365760"/>
                  </a:cubicBezTo>
                  <a:lnTo>
                    <a:pt x="47700" y="365760"/>
                  </a:lnTo>
                  <a:cubicBezTo>
                    <a:pt x="35049" y="365760"/>
                    <a:pt x="22916" y="360735"/>
                    <a:pt x="13971" y="351789"/>
                  </a:cubicBezTo>
                  <a:cubicBezTo>
                    <a:pt x="5025" y="342844"/>
                    <a:pt x="0" y="330711"/>
                    <a:pt x="0" y="31806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54566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057580"/>
            <a:ext cx="11363078" cy="2200720"/>
            <a:chOff x="0" y="0"/>
            <a:chExt cx="505026" cy="9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5026" cy="97810"/>
            </a:xfrm>
            <a:custGeom>
              <a:avLst/>
              <a:gdLst/>
              <a:ahLst/>
              <a:cxnLst/>
              <a:rect r="r" b="b" t="t" l="l"/>
              <a:pathLst>
                <a:path h="97810" w="505026">
                  <a:moveTo>
                    <a:pt x="48905" y="0"/>
                  </a:moveTo>
                  <a:lnTo>
                    <a:pt x="456121" y="0"/>
                  </a:lnTo>
                  <a:cubicBezTo>
                    <a:pt x="469091" y="0"/>
                    <a:pt x="481530" y="5152"/>
                    <a:pt x="490702" y="14324"/>
                  </a:cubicBezTo>
                  <a:cubicBezTo>
                    <a:pt x="499873" y="23495"/>
                    <a:pt x="505026" y="35934"/>
                    <a:pt x="505026" y="48905"/>
                  </a:cubicBezTo>
                  <a:lnTo>
                    <a:pt x="505026" y="48905"/>
                  </a:lnTo>
                  <a:cubicBezTo>
                    <a:pt x="505026" y="61875"/>
                    <a:pt x="499873" y="74314"/>
                    <a:pt x="490702" y="83486"/>
                  </a:cubicBezTo>
                  <a:cubicBezTo>
                    <a:pt x="481530" y="92657"/>
                    <a:pt x="469091" y="97810"/>
                    <a:pt x="456121" y="97810"/>
                  </a:cubicBezTo>
                  <a:lnTo>
                    <a:pt x="48905" y="97810"/>
                  </a:lnTo>
                  <a:cubicBezTo>
                    <a:pt x="35934" y="97810"/>
                    <a:pt x="23495" y="92657"/>
                    <a:pt x="14324" y="83486"/>
                  </a:cubicBezTo>
                  <a:cubicBezTo>
                    <a:pt x="5152" y="74314"/>
                    <a:pt x="0" y="61875"/>
                    <a:pt x="0" y="48905"/>
                  </a:cubicBezTo>
                  <a:lnTo>
                    <a:pt x="0" y="48905"/>
                  </a:lnTo>
                  <a:cubicBezTo>
                    <a:pt x="0" y="35934"/>
                    <a:pt x="5152" y="23495"/>
                    <a:pt x="14324" y="14324"/>
                  </a:cubicBezTo>
                  <a:cubicBezTo>
                    <a:pt x="23495" y="5152"/>
                    <a:pt x="35934" y="0"/>
                    <a:pt x="489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5026" cy="13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45497" y="7693488"/>
            <a:ext cx="937427" cy="928905"/>
          </a:xfrm>
          <a:custGeom>
            <a:avLst/>
            <a:gdLst/>
            <a:ahLst/>
            <a:cxnLst/>
            <a:rect r="r" b="b" t="t" l="l"/>
            <a:pathLst>
              <a:path h="928905" w="937427">
                <a:moveTo>
                  <a:pt x="0" y="0"/>
                </a:moveTo>
                <a:lnTo>
                  <a:pt x="937428" y="0"/>
                </a:lnTo>
                <a:lnTo>
                  <a:pt x="937428" y="928905"/>
                </a:lnTo>
                <a:lnTo>
                  <a:pt x="0" y="92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15373" y="2895276"/>
            <a:ext cx="6861952" cy="290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2977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Thank</a:t>
            </a:r>
          </a:p>
          <a:p>
            <a:pPr algn="ctr">
              <a:lnSpc>
                <a:spcPts val="10901"/>
              </a:lnSpc>
            </a:pPr>
            <a:r>
              <a:rPr lang="en-US" sz="12977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94838" y="7645863"/>
            <a:ext cx="570302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Take Control of Your Digital Footprint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483474" y="1515789"/>
            <a:ext cx="6246918" cy="7255422"/>
          </a:xfrm>
          <a:custGeom>
            <a:avLst/>
            <a:gdLst/>
            <a:ahLst/>
            <a:cxnLst/>
            <a:rect r="r" b="b" t="t" l="l"/>
            <a:pathLst>
              <a:path h="7255422" w="6246918">
                <a:moveTo>
                  <a:pt x="0" y="0"/>
                </a:moveTo>
                <a:lnTo>
                  <a:pt x="6246918" y="0"/>
                </a:lnTo>
                <a:lnTo>
                  <a:pt x="6246918" y="7255422"/>
                </a:lnTo>
                <a:lnTo>
                  <a:pt x="0" y="7255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67695" y="1016118"/>
            <a:ext cx="12552611" cy="152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1"/>
              </a:lnSpc>
            </a:pPr>
            <a:r>
              <a:rPr lang="en-US" sz="12977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Bibliography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09347"/>
            <a:ext cx="14046831" cy="4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https://digdeeper.club/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https://digdeeper.club/articles/browsers.xhtml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https://thehackernews.com/2013/06/digital-privacy-internet-surveillance.html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https://www.enzuzo.com/blog/digital-privacy-definition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https://unixdigest.com/articles/there-is-no-such-thing-as-privacy-on-the-internet.html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https://news.ycombinator.com/item?id=28656580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https://en.wikipedia.org/wiki/Dark_pattern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https://surfshark.com/research/chart/data-collection-mobile-browsers?srsltid=AfmBOor4iaDURjTpKjIcBtO7271buSp5YsbAHe5E1yFN0E6GeRbCSfAy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https://en.wikipedia.org/wiki/Virtual_private_network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https://en.wikipedia.org/wiki/General_Data_Protection_Regulation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https://en.wikipedia.org/wiki/Internet_of_things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https://en.wikipedia.org/wiki/PRISM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049454"/>
            <a:ext cx="8340431" cy="5949507"/>
          </a:xfrm>
          <a:custGeom>
            <a:avLst/>
            <a:gdLst/>
            <a:ahLst/>
            <a:cxnLst/>
            <a:rect r="r" b="b" t="t" l="l"/>
            <a:pathLst>
              <a:path h="5949507" w="8340431">
                <a:moveTo>
                  <a:pt x="0" y="0"/>
                </a:moveTo>
                <a:lnTo>
                  <a:pt x="8340431" y="0"/>
                </a:lnTo>
                <a:lnTo>
                  <a:pt x="8340431" y="5949507"/>
                </a:lnTo>
                <a:lnTo>
                  <a:pt x="0" y="594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9017" y="546770"/>
            <a:ext cx="12509966" cy="107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77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Table of contents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9283" y="1846787"/>
            <a:ext cx="17550230" cy="7823041"/>
            <a:chOff x="0" y="0"/>
            <a:chExt cx="780010" cy="3476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0010" cy="347691"/>
            </a:xfrm>
            <a:custGeom>
              <a:avLst/>
              <a:gdLst/>
              <a:ahLst/>
              <a:cxnLst/>
              <a:rect r="r" b="b" t="t" l="l"/>
              <a:pathLst>
                <a:path h="347691" w="780010">
                  <a:moveTo>
                    <a:pt x="44113" y="0"/>
                  </a:moveTo>
                  <a:lnTo>
                    <a:pt x="735897" y="0"/>
                  </a:lnTo>
                  <a:cubicBezTo>
                    <a:pt x="747597" y="0"/>
                    <a:pt x="758817" y="4648"/>
                    <a:pt x="767090" y="12920"/>
                  </a:cubicBezTo>
                  <a:cubicBezTo>
                    <a:pt x="775363" y="21193"/>
                    <a:pt x="780010" y="32413"/>
                    <a:pt x="780010" y="44113"/>
                  </a:cubicBezTo>
                  <a:lnTo>
                    <a:pt x="780010" y="303578"/>
                  </a:lnTo>
                  <a:cubicBezTo>
                    <a:pt x="780010" y="315277"/>
                    <a:pt x="775363" y="326498"/>
                    <a:pt x="767090" y="334770"/>
                  </a:cubicBezTo>
                  <a:cubicBezTo>
                    <a:pt x="758817" y="343043"/>
                    <a:pt x="747597" y="347691"/>
                    <a:pt x="735897" y="347691"/>
                  </a:cubicBezTo>
                  <a:lnTo>
                    <a:pt x="44113" y="347691"/>
                  </a:lnTo>
                  <a:cubicBezTo>
                    <a:pt x="32413" y="347691"/>
                    <a:pt x="21193" y="343043"/>
                    <a:pt x="12920" y="334770"/>
                  </a:cubicBezTo>
                  <a:cubicBezTo>
                    <a:pt x="4648" y="326498"/>
                    <a:pt x="0" y="315277"/>
                    <a:pt x="0" y="303578"/>
                  </a:cubicBezTo>
                  <a:lnTo>
                    <a:pt x="0" y="44113"/>
                  </a:lnTo>
                  <a:cubicBezTo>
                    <a:pt x="0" y="32413"/>
                    <a:pt x="4648" y="21193"/>
                    <a:pt x="12920" y="12920"/>
                  </a:cubicBezTo>
                  <a:cubicBezTo>
                    <a:pt x="21193" y="4648"/>
                    <a:pt x="32413" y="0"/>
                    <a:pt x="441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80010" cy="38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445253"/>
            <a:ext cx="7540600" cy="409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Introduction</a:t>
            </a:r>
          </a:p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Importance of the subject</a:t>
            </a:r>
          </a:p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They Spy on Us</a:t>
            </a:r>
          </a:p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Illusion of Consent</a:t>
            </a:r>
          </a:p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to Fight Back</a:t>
            </a:r>
          </a:p>
          <a:p>
            <a:pPr algn="just" marL="564767" indent="-282383" lvl="1">
              <a:lnSpc>
                <a:spcPts val="3662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Individual actions</a:t>
            </a:r>
          </a:p>
          <a:p>
            <a:pPr algn="just" marL="564767" indent="-282383" lvl="1">
              <a:lnSpc>
                <a:spcPts val="3662"/>
              </a:lnSpc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Legal and collective responses</a:t>
            </a:r>
          </a:p>
          <a:p>
            <a:pPr algn="just" marL="564767" indent="-282383" lvl="1">
              <a:lnSpc>
                <a:spcPts val="3662"/>
              </a:lnSpc>
              <a:buAutoNum type="arabicPeriod" startAt="1"/>
            </a:pPr>
            <a:r>
              <a:rPr lang="en-US" b="true" sz="2615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Future of Privacy</a:t>
            </a:r>
          </a:p>
          <a:p>
            <a:pPr algn="just" marL="564767" indent="-282383" lvl="1">
              <a:lnSpc>
                <a:spcPts val="3662"/>
              </a:lnSpc>
              <a:spcBef>
                <a:spcPct val="0"/>
              </a:spcBef>
              <a:buFont typeface="Arial"/>
              <a:buChar char="•"/>
            </a:pPr>
            <a:r>
              <a:rPr lang="en-US" sz="2615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AI, IoT, and new digital 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885" y="1792132"/>
            <a:ext cx="17550230" cy="7823041"/>
            <a:chOff x="0" y="0"/>
            <a:chExt cx="780010" cy="347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010" cy="347691"/>
            </a:xfrm>
            <a:custGeom>
              <a:avLst/>
              <a:gdLst/>
              <a:ahLst/>
              <a:cxnLst/>
              <a:rect r="r" b="b" t="t" l="l"/>
              <a:pathLst>
                <a:path h="347691" w="780010">
                  <a:moveTo>
                    <a:pt x="44113" y="0"/>
                  </a:moveTo>
                  <a:lnTo>
                    <a:pt x="735897" y="0"/>
                  </a:lnTo>
                  <a:cubicBezTo>
                    <a:pt x="747597" y="0"/>
                    <a:pt x="758817" y="4648"/>
                    <a:pt x="767090" y="12920"/>
                  </a:cubicBezTo>
                  <a:cubicBezTo>
                    <a:pt x="775363" y="21193"/>
                    <a:pt x="780010" y="32413"/>
                    <a:pt x="780010" y="44113"/>
                  </a:cubicBezTo>
                  <a:lnTo>
                    <a:pt x="780010" y="303578"/>
                  </a:lnTo>
                  <a:cubicBezTo>
                    <a:pt x="780010" y="315277"/>
                    <a:pt x="775363" y="326498"/>
                    <a:pt x="767090" y="334770"/>
                  </a:cubicBezTo>
                  <a:cubicBezTo>
                    <a:pt x="758817" y="343043"/>
                    <a:pt x="747597" y="347691"/>
                    <a:pt x="735897" y="347691"/>
                  </a:cubicBezTo>
                  <a:lnTo>
                    <a:pt x="44113" y="347691"/>
                  </a:lnTo>
                  <a:cubicBezTo>
                    <a:pt x="32413" y="347691"/>
                    <a:pt x="21193" y="343043"/>
                    <a:pt x="12920" y="334770"/>
                  </a:cubicBezTo>
                  <a:cubicBezTo>
                    <a:pt x="4648" y="326498"/>
                    <a:pt x="0" y="315277"/>
                    <a:pt x="0" y="303578"/>
                  </a:cubicBezTo>
                  <a:lnTo>
                    <a:pt x="0" y="44113"/>
                  </a:lnTo>
                  <a:cubicBezTo>
                    <a:pt x="0" y="32413"/>
                    <a:pt x="4648" y="21193"/>
                    <a:pt x="12920" y="12920"/>
                  </a:cubicBezTo>
                  <a:cubicBezTo>
                    <a:pt x="21193" y="4648"/>
                    <a:pt x="32413" y="0"/>
                    <a:pt x="441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0010" cy="38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28553" y="2853265"/>
            <a:ext cx="8935473" cy="5016406"/>
          </a:xfrm>
          <a:custGeom>
            <a:avLst/>
            <a:gdLst/>
            <a:ahLst/>
            <a:cxnLst/>
            <a:rect r="r" b="b" t="t" l="l"/>
            <a:pathLst>
              <a:path h="5016406" w="8935473">
                <a:moveTo>
                  <a:pt x="0" y="0"/>
                </a:moveTo>
                <a:lnTo>
                  <a:pt x="8935473" y="0"/>
                </a:lnTo>
                <a:lnTo>
                  <a:pt x="8935473" y="5016405"/>
                </a:lnTo>
                <a:lnTo>
                  <a:pt x="0" y="501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3933" y="699129"/>
            <a:ext cx="12661533" cy="9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775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What is Surveillance?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162" y="2995670"/>
            <a:ext cx="7598202" cy="579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Surveillance = Systematic </a:t>
            </a: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observation of people’s activities, communications, or behaviors</a:t>
            </a:r>
          </a:p>
          <a:p>
            <a:pPr algn="l">
              <a:lnSpc>
                <a:spcPts val="3582"/>
              </a:lnSpc>
              <a:spcBef>
                <a:spcPct val="0"/>
              </a:spcBef>
            </a:pPr>
          </a:p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Online Surveillance</a:t>
            </a:r>
          </a:p>
          <a:p>
            <a:pPr algn="l" marL="552542" indent="-276271" lvl="1">
              <a:lnSpc>
                <a:spcPts val="3582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Observation of online behavior</a:t>
            </a:r>
          </a:p>
          <a:p>
            <a:pPr algn="l" marL="552542" indent="-276271" lvl="1">
              <a:lnSpc>
                <a:spcPts val="3582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</a:t>
            </a: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y:</a:t>
            </a:r>
          </a:p>
          <a:p>
            <a:pPr algn="l" marL="552542" indent="-276271" lvl="1">
              <a:lnSpc>
                <a:spcPts val="3582"/>
              </a:lnSpc>
              <a:buAutoNum type="arabicPeriod" startAt="1"/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Governments – security &amp; policing</a:t>
            </a:r>
          </a:p>
          <a:p>
            <a:pPr algn="l" marL="552542" indent="-276271" lvl="1">
              <a:lnSpc>
                <a:spcPts val="3582"/>
              </a:lnSpc>
              <a:buAutoNum type="arabicPeriod" startAt="1"/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Corporations – ads &amp; tracking</a:t>
            </a:r>
          </a:p>
          <a:p>
            <a:pPr algn="l" marL="552542" indent="-276271" lvl="1">
              <a:lnSpc>
                <a:spcPts val="3582"/>
              </a:lnSpc>
              <a:buAutoNum type="arabicPeriod" startAt="1"/>
            </a:pPr>
            <a:r>
              <a:rPr lang="en-US" sz="2559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Individuals – social media</a:t>
            </a:r>
          </a:p>
          <a:p>
            <a:pPr algn="l">
              <a:lnSpc>
                <a:spcPts val="3582"/>
              </a:lnSpc>
              <a:spcBef>
                <a:spcPct val="0"/>
              </a:spcBef>
            </a:pPr>
          </a:p>
          <a:p>
            <a:pPr algn="l">
              <a:lnSpc>
                <a:spcPts val="3582"/>
              </a:lnSpc>
              <a:spcBef>
                <a:spcPct val="0"/>
              </a:spcBef>
            </a:pPr>
          </a:p>
          <a:p>
            <a:pPr algn="l">
              <a:lnSpc>
                <a:spcPts val="358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930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930" y="1776751"/>
            <a:ext cx="7304734" cy="6733498"/>
            <a:chOff x="0" y="0"/>
            <a:chExt cx="324655" cy="29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655" cy="299267"/>
            </a:xfrm>
            <a:custGeom>
              <a:avLst/>
              <a:gdLst/>
              <a:ahLst/>
              <a:cxnLst/>
              <a:rect r="r" b="b" t="t" l="l"/>
              <a:pathLst>
                <a:path h="299267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193282"/>
                  </a:lnTo>
                  <a:cubicBezTo>
                    <a:pt x="324655" y="221391"/>
                    <a:pt x="313489" y="248348"/>
                    <a:pt x="293613" y="268224"/>
                  </a:cubicBezTo>
                  <a:cubicBezTo>
                    <a:pt x="273737" y="288100"/>
                    <a:pt x="246779" y="299267"/>
                    <a:pt x="218670" y="299267"/>
                  </a:cubicBezTo>
                  <a:lnTo>
                    <a:pt x="105985" y="299267"/>
                  </a:lnTo>
                  <a:cubicBezTo>
                    <a:pt x="77876" y="299267"/>
                    <a:pt x="50918" y="288100"/>
                    <a:pt x="31042" y="268224"/>
                  </a:cubicBezTo>
                  <a:cubicBezTo>
                    <a:pt x="11166" y="248348"/>
                    <a:pt x="0" y="221391"/>
                    <a:pt x="0" y="193282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655" cy="33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85130" y="1181100"/>
            <a:ext cx="8115300" cy="175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7000" b="tru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What is Digital Privacy?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5715" y="5095875"/>
            <a:ext cx="7714715" cy="241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  <a:spcBef>
                <a:spcPct val="0"/>
              </a:spcBef>
            </a:pPr>
            <a:r>
              <a:rPr lang="en-US" sz="26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Digital Privacy = c</a:t>
            </a:r>
            <a:r>
              <a:rPr lang="en-US" sz="26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ontrol over personal data shared online</a:t>
            </a:r>
          </a:p>
          <a:p>
            <a:pPr algn="l">
              <a:lnSpc>
                <a:spcPts val="3916"/>
              </a:lnSpc>
              <a:spcBef>
                <a:spcPct val="0"/>
              </a:spcBef>
            </a:pPr>
          </a:p>
          <a:p>
            <a:pPr algn="l">
              <a:lnSpc>
                <a:spcPts val="3916"/>
              </a:lnSpc>
              <a:spcBef>
                <a:spcPct val="0"/>
              </a:spcBef>
            </a:pPr>
            <a:r>
              <a:rPr lang="en-US" sz="279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Decide what, when, with whom to share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966024" y="2227622"/>
            <a:ext cx="6366545" cy="5831755"/>
          </a:xfrm>
          <a:custGeom>
            <a:avLst/>
            <a:gdLst/>
            <a:ahLst/>
            <a:cxnLst/>
            <a:rect r="r" b="b" t="t" l="l"/>
            <a:pathLst>
              <a:path h="5831755" w="6366545">
                <a:moveTo>
                  <a:pt x="0" y="0"/>
                </a:moveTo>
                <a:lnTo>
                  <a:pt x="6366545" y="0"/>
                </a:lnTo>
                <a:lnTo>
                  <a:pt x="6366545" y="5831756"/>
                </a:lnTo>
                <a:lnTo>
                  <a:pt x="0" y="583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1725" y="1028700"/>
            <a:ext cx="15084550" cy="8229600"/>
            <a:chOff x="0" y="0"/>
            <a:chExt cx="670424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3315" y="5143500"/>
            <a:ext cx="5144669" cy="3699988"/>
            <a:chOff x="0" y="0"/>
            <a:chExt cx="266777" cy="191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777" cy="191863"/>
            </a:xfrm>
            <a:custGeom>
              <a:avLst/>
              <a:gdLst/>
              <a:ahLst/>
              <a:cxnLst/>
              <a:rect r="r" b="b" t="t" l="l"/>
              <a:pathLst>
                <a:path h="191863" w="266777">
                  <a:moveTo>
                    <a:pt x="95931" y="0"/>
                  </a:moveTo>
                  <a:lnTo>
                    <a:pt x="170845" y="0"/>
                  </a:lnTo>
                  <a:cubicBezTo>
                    <a:pt x="223827" y="0"/>
                    <a:pt x="266777" y="42950"/>
                    <a:pt x="266777" y="95931"/>
                  </a:cubicBezTo>
                  <a:lnTo>
                    <a:pt x="266777" y="95931"/>
                  </a:lnTo>
                  <a:cubicBezTo>
                    <a:pt x="266777" y="148913"/>
                    <a:pt x="223827" y="191863"/>
                    <a:pt x="170845" y="191863"/>
                  </a:cubicBezTo>
                  <a:lnTo>
                    <a:pt x="95931" y="191863"/>
                  </a:lnTo>
                  <a:cubicBezTo>
                    <a:pt x="42950" y="191863"/>
                    <a:pt x="0" y="148913"/>
                    <a:pt x="0" y="95931"/>
                  </a:cubicBezTo>
                  <a:lnTo>
                    <a:pt x="0" y="95931"/>
                  </a:lnTo>
                  <a:cubicBezTo>
                    <a:pt x="0" y="42950"/>
                    <a:pt x="42950" y="0"/>
                    <a:pt x="95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6777" cy="229963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24416" y="2277900"/>
            <a:ext cx="6511415" cy="19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2"/>
              </a:lnSpc>
            </a:pPr>
            <a:r>
              <a:rPr lang="en-US" b="true" sz="7750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Why should I care?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83315" y="1723070"/>
            <a:ext cx="5144669" cy="7120419"/>
            <a:chOff x="0" y="0"/>
            <a:chExt cx="266777" cy="3692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6777" cy="369229"/>
            </a:xfrm>
            <a:custGeom>
              <a:avLst/>
              <a:gdLst/>
              <a:ahLst/>
              <a:cxnLst/>
              <a:rect r="r" b="b" t="t" l="l"/>
              <a:pathLst>
                <a:path h="369229" w="266777">
                  <a:moveTo>
                    <a:pt x="133388" y="0"/>
                  </a:moveTo>
                  <a:lnTo>
                    <a:pt x="133388" y="0"/>
                  </a:lnTo>
                  <a:cubicBezTo>
                    <a:pt x="207057" y="0"/>
                    <a:pt x="266777" y="59720"/>
                    <a:pt x="266777" y="133388"/>
                  </a:cubicBezTo>
                  <a:lnTo>
                    <a:pt x="266777" y="235841"/>
                  </a:lnTo>
                  <a:cubicBezTo>
                    <a:pt x="266777" y="271217"/>
                    <a:pt x="252723" y="305145"/>
                    <a:pt x="227708" y="330160"/>
                  </a:cubicBezTo>
                  <a:cubicBezTo>
                    <a:pt x="202693" y="355176"/>
                    <a:pt x="168765" y="369229"/>
                    <a:pt x="133388" y="369229"/>
                  </a:cubicBezTo>
                  <a:lnTo>
                    <a:pt x="133388" y="369229"/>
                  </a:lnTo>
                  <a:cubicBezTo>
                    <a:pt x="98012" y="369229"/>
                    <a:pt x="64084" y="355176"/>
                    <a:pt x="39069" y="330160"/>
                  </a:cubicBezTo>
                  <a:cubicBezTo>
                    <a:pt x="14053" y="305145"/>
                    <a:pt x="0" y="271217"/>
                    <a:pt x="0" y="235841"/>
                  </a:cubicBezTo>
                  <a:lnTo>
                    <a:pt x="0" y="133388"/>
                  </a:lnTo>
                  <a:cubicBezTo>
                    <a:pt x="0" y="98012"/>
                    <a:pt x="14053" y="64084"/>
                    <a:pt x="39069" y="39069"/>
                  </a:cubicBezTo>
                  <a:cubicBezTo>
                    <a:pt x="64084" y="14053"/>
                    <a:pt x="98012" y="0"/>
                    <a:pt x="1333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6777" cy="407329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731865" y="5864665"/>
            <a:ext cx="3247571" cy="2974775"/>
          </a:xfrm>
          <a:custGeom>
            <a:avLst/>
            <a:gdLst/>
            <a:ahLst/>
            <a:cxnLst/>
            <a:rect r="r" b="b" t="t" l="l"/>
            <a:pathLst>
              <a:path h="2974775" w="3247571">
                <a:moveTo>
                  <a:pt x="0" y="0"/>
                </a:moveTo>
                <a:lnTo>
                  <a:pt x="3247570" y="0"/>
                </a:lnTo>
                <a:lnTo>
                  <a:pt x="3247570" y="2974775"/>
                </a:lnTo>
                <a:lnTo>
                  <a:pt x="0" y="297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99775" y="2182771"/>
            <a:ext cx="2711750" cy="2470405"/>
          </a:xfrm>
          <a:custGeom>
            <a:avLst/>
            <a:gdLst/>
            <a:ahLst/>
            <a:cxnLst/>
            <a:rect r="r" b="b" t="t" l="l"/>
            <a:pathLst>
              <a:path h="2470405" w="2711750">
                <a:moveTo>
                  <a:pt x="0" y="0"/>
                </a:moveTo>
                <a:lnTo>
                  <a:pt x="2711750" y="0"/>
                </a:lnTo>
                <a:lnTo>
                  <a:pt x="2711750" y="2470404"/>
                </a:lnTo>
                <a:lnTo>
                  <a:pt x="0" y="247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1725" y="1028700"/>
            <a:ext cx="15084550" cy="8229600"/>
            <a:chOff x="0" y="0"/>
            <a:chExt cx="670424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24" cy="365760"/>
            </a:xfrm>
            <a:custGeom>
              <a:avLst/>
              <a:gdLst/>
              <a:ahLst/>
              <a:cxnLst/>
              <a:rect r="r" b="b" t="t" l="l"/>
              <a:pathLst>
                <a:path h="365760" w="670424">
                  <a:moveTo>
                    <a:pt x="51324" y="0"/>
                  </a:moveTo>
                  <a:lnTo>
                    <a:pt x="619101" y="0"/>
                  </a:lnTo>
                  <a:cubicBezTo>
                    <a:pt x="647446" y="0"/>
                    <a:pt x="670424" y="22978"/>
                    <a:pt x="670424" y="51324"/>
                  </a:cubicBezTo>
                  <a:lnTo>
                    <a:pt x="670424" y="314436"/>
                  </a:lnTo>
                  <a:cubicBezTo>
                    <a:pt x="670424" y="342782"/>
                    <a:pt x="647446" y="365760"/>
                    <a:pt x="619101" y="365760"/>
                  </a:cubicBezTo>
                  <a:lnTo>
                    <a:pt x="51324" y="365760"/>
                  </a:lnTo>
                  <a:cubicBezTo>
                    <a:pt x="22978" y="365760"/>
                    <a:pt x="0" y="342782"/>
                    <a:pt x="0" y="314436"/>
                  </a:cubicBezTo>
                  <a:lnTo>
                    <a:pt x="0" y="51324"/>
                  </a:lnTo>
                  <a:cubicBezTo>
                    <a:pt x="0" y="22978"/>
                    <a:pt x="22978" y="0"/>
                    <a:pt x="51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0424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3315" y="5143500"/>
            <a:ext cx="5144669" cy="3699988"/>
            <a:chOff x="0" y="0"/>
            <a:chExt cx="266777" cy="191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6777" cy="191863"/>
            </a:xfrm>
            <a:custGeom>
              <a:avLst/>
              <a:gdLst/>
              <a:ahLst/>
              <a:cxnLst/>
              <a:rect r="r" b="b" t="t" l="l"/>
              <a:pathLst>
                <a:path h="191863" w="266777">
                  <a:moveTo>
                    <a:pt x="95931" y="0"/>
                  </a:moveTo>
                  <a:lnTo>
                    <a:pt x="170845" y="0"/>
                  </a:lnTo>
                  <a:cubicBezTo>
                    <a:pt x="223827" y="0"/>
                    <a:pt x="266777" y="42950"/>
                    <a:pt x="266777" y="95931"/>
                  </a:cubicBezTo>
                  <a:lnTo>
                    <a:pt x="266777" y="95931"/>
                  </a:lnTo>
                  <a:cubicBezTo>
                    <a:pt x="266777" y="148913"/>
                    <a:pt x="223827" y="191863"/>
                    <a:pt x="170845" y="191863"/>
                  </a:cubicBezTo>
                  <a:lnTo>
                    <a:pt x="95931" y="191863"/>
                  </a:lnTo>
                  <a:cubicBezTo>
                    <a:pt x="42950" y="191863"/>
                    <a:pt x="0" y="148913"/>
                    <a:pt x="0" y="95931"/>
                  </a:cubicBezTo>
                  <a:lnTo>
                    <a:pt x="0" y="95931"/>
                  </a:lnTo>
                  <a:cubicBezTo>
                    <a:pt x="0" y="42950"/>
                    <a:pt x="42950" y="0"/>
                    <a:pt x="95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6777" cy="229963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24416" y="2277900"/>
            <a:ext cx="6511415" cy="588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2"/>
              </a:lnSpc>
            </a:pPr>
            <a:r>
              <a:rPr lang="en-US" b="true" sz="7750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Why should I care?</a:t>
            </a:r>
          </a:p>
          <a:p>
            <a:pPr algn="l">
              <a:lnSpc>
                <a:spcPts val="7672"/>
              </a:lnSpc>
            </a:pPr>
          </a:p>
          <a:p>
            <a:pPr algn="ctr">
              <a:lnSpc>
                <a:spcPts val="7672"/>
              </a:lnSpc>
            </a:pPr>
            <a:r>
              <a:rPr lang="en-US" b="true" sz="7750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I’ve got nothing to hide!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83315" y="1723070"/>
            <a:ext cx="5144669" cy="7120419"/>
            <a:chOff x="0" y="0"/>
            <a:chExt cx="266777" cy="3692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6777" cy="369229"/>
            </a:xfrm>
            <a:custGeom>
              <a:avLst/>
              <a:gdLst/>
              <a:ahLst/>
              <a:cxnLst/>
              <a:rect r="r" b="b" t="t" l="l"/>
              <a:pathLst>
                <a:path h="369229" w="266777">
                  <a:moveTo>
                    <a:pt x="133388" y="0"/>
                  </a:moveTo>
                  <a:lnTo>
                    <a:pt x="133388" y="0"/>
                  </a:lnTo>
                  <a:cubicBezTo>
                    <a:pt x="207057" y="0"/>
                    <a:pt x="266777" y="59720"/>
                    <a:pt x="266777" y="133388"/>
                  </a:cubicBezTo>
                  <a:lnTo>
                    <a:pt x="266777" y="235841"/>
                  </a:lnTo>
                  <a:cubicBezTo>
                    <a:pt x="266777" y="271217"/>
                    <a:pt x="252723" y="305145"/>
                    <a:pt x="227708" y="330160"/>
                  </a:cubicBezTo>
                  <a:cubicBezTo>
                    <a:pt x="202693" y="355176"/>
                    <a:pt x="168765" y="369229"/>
                    <a:pt x="133388" y="369229"/>
                  </a:cubicBezTo>
                  <a:lnTo>
                    <a:pt x="133388" y="369229"/>
                  </a:lnTo>
                  <a:cubicBezTo>
                    <a:pt x="98012" y="369229"/>
                    <a:pt x="64084" y="355176"/>
                    <a:pt x="39069" y="330160"/>
                  </a:cubicBezTo>
                  <a:cubicBezTo>
                    <a:pt x="14053" y="305145"/>
                    <a:pt x="0" y="271217"/>
                    <a:pt x="0" y="235841"/>
                  </a:cubicBezTo>
                  <a:lnTo>
                    <a:pt x="0" y="133388"/>
                  </a:lnTo>
                  <a:cubicBezTo>
                    <a:pt x="0" y="98012"/>
                    <a:pt x="14053" y="64084"/>
                    <a:pt x="39069" y="39069"/>
                  </a:cubicBezTo>
                  <a:cubicBezTo>
                    <a:pt x="64084" y="14053"/>
                    <a:pt x="98012" y="0"/>
                    <a:pt x="1333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6777" cy="407329"/>
            </a:xfrm>
            <a:prstGeom prst="rect">
              <a:avLst/>
            </a:prstGeom>
          </p:spPr>
          <p:txBody>
            <a:bodyPr anchor="ctr" rtlCol="false" tIns="43540" lIns="43540" bIns="43540" rIns="43540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731865" y="5864665"/>
            <a:ext cx="3247571" cy="2974775"/>
          </a:xfrm>
          <a:custGeom>
            <a:avLst/>
            <a:gdLst/>
            <a:ahLst/>
            <a:cxnLst/>
            <a:rect r="r" b="b" t="t" l="l"/>
            <a:pathLst>
              <a:path h="2974775" w="3247571">
                <a:moveTo>
                  <a:pt x="0" y="0"/>
                </a:moveTo>
                <a:lnTo>
                  <a:pt x="3247570" y="0"/>
                </a:lnTo>
                <a:lnTo>
                  <a:pt x="3247570" y="2974775"/>
                </a:lnTo>
                <a:lnTo>
                  <a:pt x="0" y="297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99775" y="2182771"/>
            <a:ext cx="2711750" cy="2470405"/>
          </a:xfrm>
          <a:custGeom>
            <a:avLst/>
            <a:gdLst/>
            <a:ahLst/>
            <a:cxnLst/>
            <a:rect r="r" b="b" t="t" l="l"/>
            <a:pathLst>
              <a:path h="2470405" w="2711750">
                <a:moveTo>
                  <a:pt x="0" y="0"/>
                </a:moveTo>
                <a:lnTo>
                  <a:pt x="2711750" y="0"/>
                </a:lnTo>
                <a:lnTo>
                  <a:pt x="2711750" y="2470404"/>
                </a:lnTo>
                <a:lnTo>
                  <a:pt x="0" y="247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930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930" y="1776751"/>
            <a:ext cx="7304734" cy="6733498"/>
            <a:chOff x="0" y="0"/>
            <a:chExt cx="324655" cy="29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655" cy="299267"/>
            </a:xfrm>
            <a:custGeom>
              <a:avLst/>
              <a:gdLst/>
              <a:ahLst/>
              <a:cxnLst/>
              <a:rect r="r" b="b" t="t" l="l"/>
              <a:pathLst>
                <a:path h="299267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193282"/>
                  </a:lnTo>
                  <a:cubicBezTo>
                    <a:pt x="324655" y="221391"/>
                    <a:pt x="313489" y="248348"/>
                    <a:pt x="293613" y="268224"/>
                  </a:cubicBezTo>
                  <a:cubicBezTo>
                    <a:pt x="273737" y="288100"/>
                    <a:pt x="246779" y="299267"/>
                    <a:pt x="218670" y="299267"/>
                  </a:cubicBezTo>
                  <a:lnTo>
                    <a:pt x="105985" y="299267"/>
                  </a:lnTo>
                  <a:cubicBezTo>
                    <a:pt x="77876" y="299267"/>
                    <a:pt x="50918" y="288100"/>
                    <a:pt x="31042" y="268224"/>
                  </a:cubicBezTo>
                  <a:cubicBezTo>
                    <a:pt x="11166" y="248348"/>
                    <a:pt x="0" y="221391"/>
                    <a:pt x="0" y="193282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655" cy="33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66024" y="2227622"/>
            <a:ext cx="6366545" cy="5831755"/>
          </a:xfrm>
          <a:custGeom>
            <a:avLst/>
            <a:gdLst/>
            <a:ahLst/>
            <a:cxnLst/>
            <a:rect r="r" b="b" t="t" l="l"/>
            <a:pathLst>
              <a:path h="5831755" w="6366545">
                <a:moveTo>
                  <a:pt x="0" y="0"/>
                </a:moveTo>
                <a:lnTo>
                  <a:pt x="6366545" y="0"/>
                </a:lnTo>
                <a:lnTo>
                  <a:pt x="6366545" y="5831756"/>
                </a:lnTo>
                <a:lnTo>
                  <a:pt x="0" y="583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9880" y="904875"/>
            <a:ext cx="7637464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It’s n</a:t>
            </a:r>
            <a:r>
              <a:rPr lang="en-US" b="true" sz="63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ot about “hiding”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804286"/>
            <a:ext cx="16230600" cy="12914924"/>
            <a:chOff x="0" y="0"/>
            <a:chExt cx="721360" cy="57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1360" cy="573997"/>
            </a:xfrm>
            <a:custGeom>
              <a:avLst/>
              <a:gdLst/>
              <a:ahLst/>
              <a:cxnLst/>
              <a:rect r="r" b="b" t="t" l="l"/>
              <a:pathLst>
                <a:path h="573997" w="721360">
                  <a:moveTo>
                    <a:pt x="47700" y="0"/>
                  </a:moveTo>
                  <a:lnTo>
                    <a:pt x="673660" y="0"/>
                  </a:lnTo>
                  <a:cubicBezTo>
                    <a:pt x="686311" y="0"/>
                    <a:pt x="698444" y="5025"/>
                    <a:pt x="707389" y="13971"/>
                  </a:cubicBezTo>
                  <a:cubicBezTo>
                    <a:pt x="716335" y="22916"/>
                    <a:pt x="721360" y="35049"/>
                    <a:pt x="721360" y="47700"/>
                  </a:cubicBezTo>
                  <a:lnTo>
                    <a:pt x="721360" y="526297"/>
                  </a:lnTo>
                  <a:cubicBezTo>
                    <a:pt x="721360" y="538948"/>
                    <a:pt x="716335" y="551080"/>
                    <a:pt x="707389" y="560026"/>
                  </a:cubicBezTo>
                  <a:cubicBezTo>
                    <a:pt x="698444" y="568971"/>
                    <a:pt x="686311" y="573997"/>
                    <a:pt x="673660" y="573997"/>
                  </a:cubicBezTo>
                  <a:lnTo>
                    <a:pt x="47700" y="573997"/>
                  </a:lnTo>
                  <a:cubicBezTo>
                    <a:pt x="35049" y="573997"/>
                    <a:pt x="22916" y="568971"/>
                    <a:pt x="13971" y="560026"/>
                  </a:cubicBezTo>
                  <a:cubicBezTo>
                    <a:pt x="5025" y="551080"/>
                    <a:pt x="0" y="538948"/>
                    <a:pt x="0" y="52629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1360" cy="612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930" y="1028700"/>
            <a:ext cx="7304734" cy="8229600"/>
            <a:chOff x="0" y="0"/>
            <a:chExt cx="324655" cy="365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655" cy="365760"/>
            </a:xfrm>
            <a:custGeom>
              <a:avLst/>
              <a:gdLst/>
              <a:ahLst/>
              <a:cxnLst/>
              <a:rect r="r" b="b" t="t" l="l"/>
              <a:pathLst>
                <a:path h="365760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259775"/>
                  </a:lnTo>
                  <a:cubicBezTo>
                    <a:pt x="324655" y="287884"/>
                    <a:pt x="313489" y="314842"/>
                    <a:pt x="293613" y="334718"/>
                  </a:cubicBezTo>
                  <a:cubicBezTo>
                    <a:pt x="273737" y="354594"/>
                    <a:pt x="246779" y="365760"/>
                    <a:pt x="218670" y="365760"/>
                  </a:cubicBezTo>
                  <a:lnTo>
                    <a:pt x="105985" y="365760"/>
                  </a:lnTo>
                  <a:cubicBezTo>
                    <a:pt x="47451" y="365760"/>
                    <a:pt x="0" y="318309"/>
                    <a:pt x="0" y="259775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4655" cy="4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930" y="1776751"/>
            <a:ext cx="7304734" cy="6733498"/>
            <a:chOff x="0" y="0"/>
            <a:chExt cx="324655" cy="2992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655" cy="299267"/>
            </a:xfrm>
            <a:custGeom>
              <a:avLst/>
              <a:gdLst/>
              <a:ahLst/>
              <a:cxnLst/>
              <a:rect r="r" b="b" t="t" l="l"/>
              <a:pathLst>
                <a:path h="299267" w="324655">
                  <a:moveTo>
                    <a:pt x="105985" y="0"/>
                  </a:moveTo>
                  <a:lnTo>
                    <a:pt x="218670" y="0"/>
                  </a:lnTo>
                  <a:cubicBezTo>
                    <a:pt x="246779" y="0"/>
                    <a:pt x="273737" y="11166"/>
                    <a:pt x="293613" y="31042"/>
                  </a:cubicBezTo>
                  <a:cubicBezTo>
                    <a:pt x="313489" y="50918"/>
                    <a:pt x="324655" y="77876"/>
                    <a:pt x="324655" y="105985"/>
                  </a:cubicBezTo>
                  <a:lnTo>
                    <a:pt x="324655" y="193282"/>
                  </a:lnTo>
                  <a:cubicBezTo>
                    <a:pt x="324655" y="221391"/>
                    <a:pt x="313489" y="248348"/>
                    <a:pt x="293613" y="268224"/>
                  </a:cubicBezTo>
                  <a:cubicBezTo>
                    <a:pt x="273737" y="288100"/>
                    <a:pt x="246779" y="299267"/>
                    <a:pt x="218670" y="299267"/>
                  </a:cubicBezTo>
                  <a:lnTo>
                    <a:pt x="105985" y="299267"/>
                  </a:lnTo>
                  <a:cubicBezTo>
                    <a:pt x="77876" y="299267"/>
                    <a:pt x="50918" y="288100"/>
                    <a:pt x="31042" y="268224"/>
                  </a:cubicBezTo>
                  <a:cubicBezTo>
                    <a:pt x="11166" y="248348"/>
                    <a:pt x="0" y="221391"/>
                    <a:pt x="0" y="193282"/>
                  </a:cubicBezTo>
                  <a:lnTo>
                    <a:pt x="0" y="105985"/>
                  </a:lnTo>
                  <a:cubicBezTo>
                    <a:pt x="0" y="77876"/>
                    <a:pt x="11166" y="50918"/>
                    <a:pt x="31042" y="31042"/>
                  </a:cubicBezTo>
                  <a:cubicBezTo>
                    <a:pt x="50918" y="11166"/>
                    <a:pt x="77876" y="0"/>
                    <a:pt x="1059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655" cy="33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9880" y="4882988"/>
            <a:ext cx="8002487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It’s about </a:t>
            </a:r>
            <a:r>
              <a:rPr lang="en-US" sz="3500" b="true">
                <a:solidFill>
                  <a:srgbClr val="4DFF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control</a:t>
            </a:r>
            <a:r>
              <a:rPr lang="en-US" sz="3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and </a:t>
            </a:r>
            <a:r>
              <a:rPr lang="en-US" sz="3500" b="true">
                <a:solidFill>
                  <a:srgbClr val="4DFF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consent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Control over your data</a:t>
            </a:r>
          </a:p>
          <a:p>
            <a:pPr algn="l" marL="755654" indent="-377827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 collection with consent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966024" y="2227622"/>
            <a:ext cx="6366545" cy="5831755"/>
          </a:xfrm>
          <a:custGeom>
            <a:avLst/>
            <a:gdLst/>
            <a:ahLst/>
            <a:cxnLst/>
            <a:rect r="r" b="b" t="t" l="l"/>
            <a:pathLst>
              <a:path h="5831755" w="6366545">
                <a:moveTo>
                  <a:pt x="0" y="0"/>
                </a:moveTo>
                <a:lnTo>
                  <a:pt x="6366545" y="0"/>
                </a:lnTo>
                <a:lnTo>
                  <a:pt x="6366545" y="5831756"/>
                </a:lnTo>
                <a:lnTo>
                  <a:pt x="0" y="583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9880" y="904875"/>
            <a:ext cx="7637464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It’s n</a:t>
            </a:r>
            <a:r>
              <a:rPr lang="en-US" b="true" sz="63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ot about “hiding”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73859" y="956754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DAG3RSgFYeo</dc:identifier>
  <dcterms:modified xsi:type="dcterms:W3CDTF">2011-08-01T06:04:30Z</dcterms:modified>
  <cp:revision>1</cp:revision>
  <dc:title>Surveillance &amp; internet privacy</dc:title>
</cp:coreProperties>
</file>